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56" r:id="rId6"/>
    <p:sldId id="279" r:id="rId7"/>
    <p:sldId id="270" r:id="rId8"/>
    <p:sldId id="277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9464C-5CFA-4C8A-B781-81FD1B7A67B2}" type="datetime1">
              <a:rPr lang="es-ES" smtClean="0"/>
              <a:t>27/04/2020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9761-FA4B-484F-A0C4-D5783F00A313}" type="datetime1">
              <a:rPr lang="es-ES" smtClean="0"/>
              <a:pPr/>
              <a:t>27/04/2020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2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95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155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Título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exto 11">
            <a:extLst>
              <a:ext uri="{FF2B5EF4-FFF2-40B4-BE49-F238E27FC236}">
                <a16:creationId xmlns=""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Marcador de posición de imagen 10">
            <a:extLst>
              <a:ext uri="{FF2B5EF4-FFF2-40B4-BE49-F238E27FC236}">
                <a16:creationId xmlns=""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=""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1" name="Marcador de posición de imagen 4">
            <a:extLst>
              <a:ext uri="{FF2B5EF4-FFF2-40B4-BE49-F238E27FC236}">
                <a16:creationId xmlns=""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7" name="Marcador de posición de imagen 5">
            <a:extLst>
              <a:ext uri="{FF2B5EF4-FFF2-40B4-BE49-F238E27FC236}">
                <a16:creationId xmlns=""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8" name="Marcador de posición de imagen 29">
            <a:extLst>
              <a:ext uri="{FF2B5EF4-FFF2-40B4-BE49-F238E27FC236}">
                <a16:creationId xmlns=""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9" name="Marcador de posición de imagen 31">
            <a:extLst>
              <a:ext uri="{FF2B5EF4-FFF2-40B4-BE49-F238E27FC236}">
                <a16:creationId xmlns=""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13" name="Marcador de posición de imagen 5">
            <a:extLst>
              <a:ext uri="{FF2B5EF4-FFF2-40B4-BE49-F238E27FC236}">
                <a16:creationId xmlns=""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dad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3">
            <a:extLst>
              <a:ext uri="{FF2B5EF4-FFF2-40B4-BE49-F238E27FC236}">
                <a16:creationId xmlns=""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Encabezado de la sección</a:t>
            </a:r>
          </a:p>
        </p:txBody>
      </p:sp>
      <p:sp>
        <p:nvSpPr>
          <p:cNvPr id="8" name="Marcador de texto 9">
            <a:extLst>
              <a:ext uri="{FF2B5EF4-FFF2-40B4-BE49-F238E27FC236}">
                <a16:creationId xmlns=""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=""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=""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=""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2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=""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3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=""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=""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=""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=""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" name="Triángulo isósceles 16" descr="Triángulo decorativo">
            <a:extLst>
              <a:ext uri="{FF2B5EF4-FFF2-40B4-BE49-F238E27FC236}">
                <a16:creationId xmlns=""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=""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Marcador de texto 5">
            <a:extLst>
              <a:ext uri="{FF2B5EF4-FFF2-40B4-BE49-F238E27FC236}">
                <a16:creationId xmlns=""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=""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=""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=""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 descr="Pentágono decorativo">
            <a:extLst>
              <a:ext uri="{FF2B5EF4-FFF2-40B4-BE49-F238E27FC236}">
                <a16:creationId xmlns=""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=""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=""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=""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=""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=""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=""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3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del elemento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69" name="Triángulo isósceles 68">
            <a:extLst>
              <a:ext uri="{FF2B5EF4-FFF2-40B4-BE49-F238E27FC236}">
                <a16:creationId xmlns=""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0" name="Triángulo isósceles 69">
            <a:extLst>
              <a:ext uri="{FF2B5EF4-FFF2-40B4-BE49-F238E27FC236}">
                <a16:creationId xmlns=""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1" name="Triángulo isósceles 70">
            <a:extLst>
              <a:ext uri="{FF2B5EF4-FFF2-40B4-BE49-F238E27FC236}">
                <a16:creationId xmlns=""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8" name="Marcador de texto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1" name="Marcador de posición de imagen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2" name="Marcador de texto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4" name="Marcador de texto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5" name="Marcador de posición de imagen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6" name="Marcador de texto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8" name="Marcador de texto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=""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Triángulo isósceles 18" descr="Triángulo decorativo">
            <a:extLst>
              <a:ext uri="{FF2B5EF4-FFF2-40B4-BE49-F238E27FC236}">
                <a16:creationId xmlns=""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Triángulo isósceles 19" descr="Triángulo decorativo">
            <a:extLst>
              <a:ext uri="{FF2B5EF4-FFF2-40B4-BE49-F238E27FC236}">
                <a16:creationId xmlns=""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3" name="Marcador de texto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5" name="Marcador de texto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59" name="Marcador de posición de imagen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0" name="Marcador de posición de imagen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1" name="Marcador de posición de imagen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2" name="Marcador de posición de imagen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23" name="Marcador de posición de imagen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=""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a libre: Forma 45">
            <a:extLst>
              <a:ext uri="{FF2B5EF4-FFF2-40B4-BE49-F238E27FC236}">
                <a16:creationId xmlns=""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AGRADECIMIENTOS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completo</a:t>
            </a:r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Número de contacto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Identificador de red social o correo electrónico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=""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Sitio web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=""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=""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=""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Pentágono 15" descr="Pentágono decorativo">
            <a:extLst>
              <a:ext uri="{FF2B5EF4-FFF2-40B4-BE49-F238E27FC236}">
                <a16:creationId xmlns=""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ción de texto 4">
            <a:extLst>
              <a:ext uri="{FF2B5EF4-FFF2-40B4-BE49-F238E27FC236}">
                <a16:creationId xmlns=""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=""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Marcador de posición de imagen 4">
            <a:extLst>
              <a:ext uri="{FF2B5EF4-FFF2-40B4-BE49-F238E27FC236}">
                <a16:creationId xmlns=""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=""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 título y contenido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=""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Conector recto 87">
              <a:extLst>
                <a:ext uri="{FF2B5EF4-FFF2-40B4-BE49-F238E27FC236}">
                  <a16:creationId xmlns=""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=""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=""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=""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=""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=""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=""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=""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=""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=""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=""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=""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=""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=""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=""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=""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=""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=""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=""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=""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=""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=""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=""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=""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=""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=""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=""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=""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=""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=""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=""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=""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=""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=""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=""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=""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=""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=""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=""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=""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6" name="Pentágono 55" descr="Pentágono decorativo">
            <a:extLst>
              <a:ext uri="{FF2B5EF4-FFF2-40B4-BE49-F238E27FC236}">
                <a16:creationId xmlns=""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7" name="Pentágono 56" descr="Pentágono decorativo">
            <a:extLst>
              <a:ext uri="{FF2B5EF4-FFF2-40B4-BE49-F238E27FC236}">
                <a16:creationId xmlns=""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8" name="Pentágono 57" descr="Pentágono decorativo">
            <a:extLst>
              <a:ext uri="{FF2B5EF4-FFF2-40B4-BE49-F238E27FC236}">
                <a16:creationId xmlns=""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 título y contenido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de imag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=""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=""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=""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=""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=""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=""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=""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=""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=""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0" name="Marcador de posición de imagen 5">
            <a:extLst>
              <a:ext uri="{FF2B5EF4-FFF2-40B4-BE49-F238E27FC236}">
                <a16:creationId xmlns=""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1" name="Marcador de posición de imagen 29">
            <a:extLst>
              <a:ext uri="{FF2B5EF4-FFF2-40B4-BE49-F238E27FC236}">
                <a16:creationId xmlns=""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2" name="Marcador de posición de imagen 31">
            <a:extLst>
              <a:ext uri="{FF2B5EF4-FFF2-40B4-BE49-F238E27FC236}">
                <a16:creationId xmlns=""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iñeta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5" name="Marcador de contenido 2">
            <a:extLst>
              <a:ext uri="{FF2B5EF4-FFF2-40B4-BE49-F238E27FC236}">
                <a16:creationId xmlns=""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7" name="Marcador de texto 11">
            <a:extLst>
              <a:ext uri="{FF2B5EF4-FFF2-40B4-BE49-F238E27FC236}">
                <a16:creationId xmlns=""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8" name="Marcador de texto 13">
            <a:extLst>
              <a:ext uri="{FF2B5EF4-FFF2-40B4-BE49-F238E27FC236}">
                <a16:creationId xmlns=""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9" name="Marcador de texto 15">
            <a:extLst>
              <a:ext uri="{FF2B5EF4-FFF2-40B4-BE49-F238E27FC236}">
                <a16:creationId xmlns=""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0" name="Marcador de texto 17">
            <a:extLst>
              <a:ext uri="{FF2B5EF4-FFF2-40B4-BE49-F238E27FC236}">
                <a16:creationId xmlns=""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1" name="Marcador de texto 19">
            <a:extLst>
              <a:ext uri="{FF2B5EF4-FFF2-40B4-BE49-F238E27FC236}">
                <a16:creationId xmlns=""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2" name="Marcador de texto 21">
            <a:extLst>
              <a:ext uri="{FF2B5EF4-FFF2-40B4-BE49-F238E27FC236}">
                <a16:creationId xmlns=""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3" name="Marcador de texto 23">
            <a:extLst>
              <a:ext uri="{FF2B5EF4-FFF2-40B4-BE49-F238E27FC236}">
                <a16:creationId xmlns=""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2" name="Marcador de posición de imagen 5">
            <a:extLst>
              <a:ext uri="{FF2B5EF4-FFF2-40B4-BE49-F238E27FC236}">
                <a16:creationId xmlns=""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3" name="Marcador de posición de imagen 29">
            <a:extLst>
              <a:ext uri="{FF2B5EF4-FFF2-40B4-BE49-F238E27FC236}">
                <a16:creationId xmlns=""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4" name="Marcador de posición de imagen 5">
            <a:extLst>
              <a:ext uri="{FF2B5EF4-FFF2-40B4-BE49-F238E27FC236}">
                <a16:creationId xmlns=""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57" name="Marcador de posición de imagen 29">
            <a:extLst>
              <a:ext uri="{FF2B5EF4-FFF2-40B4-BE49-F238E27FC236}">
                <a16:creationId xmlns=""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=""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=""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Rueda delantera de una bicicleta delante de un edificio con un pie con calzado deportivo visible&#10;">
            <a:extLst>
              <a:ext uri="{FF2B5EF4-FFF2-40B4-BE49-F238E27FC236}">
                <a16:creationId xmlns=""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Grupo 3" descr="Tres esquemas de triángulo que dan énfasis a la imagen">
            <a:extLst>
              <a:ext uri="{FF2B5EF4-FFF2-40B4-BE49-F238E27FC236}">
                <a16:creationId xmlns=""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Triángulo isósceles 20" descr="Triángulo decorativo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Triángulo isósceles 22" descr="Triángulo decorativo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5DE16E-1A6B-4502-BE86-BD1EA651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847" y="2220303"/>
            <a:ext cx="4964062" cy="747897"/>
          </a:xfrm>
        </p:spPr>
        <p:txBody>
          <a:bodyPr rtlCol="0"/>
          <a:lstStyle/>
          <a:p>
            <a:pPr rtl="0"/>
            <a:r>
              <a:rPr lang="es-ES" sz="5400" dirty="0" err="1" smtClean="0"/>
              <a:t>Verb</a:t>
            </a:r>
            <a:r>
              <a:rPr lang="es-ES" sz="5400" dirty="0" smtClean="0"/>
              <a:t> </a:t>
            </a:r>
            <a:r>
              <a:rPr lang="es-ES" sz="5400" dirty="0" err="1" smtClean="0"/>
              <a:t>patterns</a:t>
            </a:r>
            <a:endParaRPr lang="es-ES" sz="5400" dirty="0"/>
          </a:p>
        </p:txBody>
      </p:sp>
      <p:sp>
        <p:nvSpPr>
          <p:cNvPr id="42" name="Título 1">
            <a:extLst>
              <a:ext uri="{FF2B5EF4-FFF2-40B4-BE49-F238E27FC236}">
                <a16:creationId xmlns=""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3069876"/>
            <a:ext cx="5219876" cy="15927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s-ES" sz="11500" dirty="0" smtClean="0"/>
              <a:t>PART 2</a:t>
            </a:r>
            <a:endParaRPr lang="es-ES" sz="115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1" smtClean="0">
                <a:solidFill>
                  <a:schemeClr val="tx1"/>
                </a:solidFill>
              </a:rPr>
              <a:t>Did you think that was it with verb patterns? JA!</a:t>
            </a:r>
            <a:endParaRPr lang="es-ES" noProof="1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1" y="411363"/>
            <a:ext cx="2133785" cy="10418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59888" y="1606915"/>
            <a:ext cx="12859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PRESENTS</a:t>
            </a:r>
            <a:endParaRPr lang="es-ES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arcador de posición de imagen 38" descr="Cono de helado de crema catalana">
            <a:extLst>
              <a:ext uri="{FF2B5EF4-FFF2-40B4-BE49-F238E27FC236}">
                <a16:creationId xmlns="" xmlns:a16="http://schemas.microsoft.com/office/drawing/2014/main" id="{BBD9C7E0-02A2-48DF-B52B-BCA84ABD49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upo 3" descr="Tres triángulos como énfasis para la imagen">
            <a:extLst>
              <a:ext uri="{FF2B5EF4-FFF2-40B4-BE49-F238E27FC236}">
                <a16:creationId xmlns="" xmlns:a16="http://schemas.microsoft.com/office/drawing/2014/main" id="{939FDC6B-9FD0-4AAD-BE49-52CCD2A81BB0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Triángulo isósceles 20" descr="Triángulo decorativo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Triángulo isósceles 22" descr="Triángulo decorativo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35" name="Forma en L 34"/>
          <p:cNvSpPr/>
          <p:nvPr/>
        </p:nvSpPr>
        <p:spPr>
          <a:xfrm rot="21600000" flipH="1" flipV="1">
            <a:off x="1320576" y="1698893"/>
            <a:ext cx="5367600" cy="1497104"/>
          </a:xfrm>
          <a:prstGeom prst="corner">
            <a:avLst>
              <a:gd name="adj1" fmla="val 63155"/>
              <a:gd name="adj2" fmla="val 87735"/>
            </a:avLst>
          </a:prstGeom>
          <a:gradFill>
            <a:gsLst>
              <a:gs pos="0">
                <a:schemeClr val="accent4"/>
              </a:gs>
              <a:gs pos="34000">
                <a:schemeClr val="accent2">
                  <a:lumMod val="60000"/>
                  <a:lumOff val="40000"/>
                </a:schemeClr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373692" y="1824869"/>
            <a:ext cx="244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Transitive verbs must have a direct object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Forma en L 11"/>
          <p:cNvSpPr/>
          <p:nvPr/>
        </p:nvSpPr>
        <p:spPr>
          <a:xfrm flipV="1">
            <a:off x="6688043" y="1696857"/>
            <a:ext cx="5366581" cy="1497104"/>
          </a:xfrm>
          <a:prstGeom prst="corner">
            <a:avLst>
              <a:gd name="adj1" fmla="val 50000"/>
              <a:gd name="adj2" fmla="val 877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6"/>
          <p:cNvSpPr txBox="1"/>
          <p:nvPr/>
        </p:nvSpPr>
        <p:spPr>
          <a:xfrm>
            <a:off x="7805222" y="1717178"/>
            <a:ext cx="422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Intransitive verbs can’t have a direct object. They also can’t make a passive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98899" y="4913234"/>
            <a:ext cx="326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John recorded a video.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Elena enjoyed the concert.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Mario ate the pizza.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6364" y="476876"/>
            <a:ext cx="10764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Transitive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intransitive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469518" y="3010636"/>
            <a:ext cx="326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They arrived.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 was sleeping.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She writes very well.</a:t>
            </a:r>
          </a:p>
        </p:txBody>
      </p:sp>
      <p:sp>
        <p:nvSpPr>
          <p:cNvPr id="13" name="Rectángulo 12"/>
          <p:cNvSpPr/>
          <p:nvPr/>
        </p:nvSpPr>
        <p:spPr>
          <a:xfrm rot="360376">
            <a:off x="7176217" y="4380494"/>
            <a:ext cx="3730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are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also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verbs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that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can</a:t>
            </a:r>
          </a:p>
          <a:p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found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both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forms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35840" y="5291115"/>
            <a:ext cx="326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Mario writes.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Mario writes good books.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She sees the stars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She finally sees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4C43A393-25DA-42CB-905B-7947DA51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Reporting</a:t>
            </a:r>
            <a:r>
              <a:rPr lang="es-E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verbs</a:t>
            </a:r>
            <a:endParaRPr lang="es-E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05029CEC-D932-4A0E-BB1F-870F2A2A5E9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momento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(</a:t>
            </a:r>
            <a:r>
              <a:rPr lang="es-ES" dirty="0" err="1" smtClean="0"/>
              <a:t>or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 err="1" smtClean="0"/>
              <a:t>calls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“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gossipers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”). As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reported</a:t>
            </a:r>
            <a:r>
              <a:rPr lang="es-ES" dirty="0" smtClean="0"/>
              <a:t> </a:t>
            </a:r>
            <a:r>
              <a:rPr lang="es-ES" dirty="0" err="1" smtClean="0"/>
              <a:t>speech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reporting</a:t>
            </a:r>
            <a:r>
              <a:rPr lang="es-ES" dirty="0" smtClean="0"/>
              <a:t> </a:t>
            </a:r>
            <a:r>
              <a:rPr lang="es-ES" dirty="0" err="1" smtClean="0"/>
              <a:t>verbs</a:t>
            </a:r>
            <a:r>
              <a:rPr lang="es-ES" dirty="0" smtClean="0"/>
              <a:t>. </a:t>
            </a:r>
            <a:r>
              <a:rPr lang="es-ES" dirty="0" err="1" smtClean="0"/>
              <a:t>Let’s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verb</a:t>
            </a:r>
            <a:r>
              <a:rPr lang="es-ES" dirty="0" smtClean="0"/>
              <a:t> </a:t>
            </a:r>
            <a:r>
              <a:rPr lang="es-ES" dirty="0" err="1" smtClean="0"/>
              <a:t>patterns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gramar </a:t>
            </a:r>
            <a:r>
              <a:rPr lang="es-ES" dirty="0" err="1" smtClean="0"/>
              <a:t>form</a:t>
            </a:r>
            <a:r>
              <a:rPr lang="es-ES" dirty="0" smtClean="0"/>
              <a:t>:</a:t>
            </a:r>
            <a:endParaRPr lang="es-ES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34C359E9-E6EB-440F-871B-C2E775F85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07252"/>
              </p:ext>
            </p:extLst>
          </p:nvPr>
        </p:nvGraphicFramePr>
        <p:xfrm>
          <a:off x="431800" y="1728001"/>
          <a:ext cx="10940244" cy="48729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35061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</a:tblGrid>
              <a:tr h="353521">
                <a:tc>
                  <a:txBody>
                    <a:bodyPr/>
                    <a:lstStyle/>
                    <a:p>
                      <a:pPr rtl="0"/>
                      <a:endParaRPr lang="en-ZA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99000">
                          <a:schemeClr val="accent3">
                            <a:lumMod val="7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Grammar</a:t>
                      </a:r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99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Example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99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</a:t>
                      </a:r>
                      <a:r>
                        <a:rPr lang="e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speech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4"/>
                        </a:gs>
                        <a:gs pos="99000">
                          <a:schemeClr val="accent5"/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7223600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SAY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</a:t>
                      </a:r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ay + that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She said (that) Mike was confused.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am confused (said Mike)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TELL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Tell + someone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(that)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told John (that) I had seen the film.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I’ve seen the film.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440052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TELL (</a:t>
                      </a:r>
                      <a:r>
                        <a:rPr lang="es-MX" sz="1400" b="1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report orders)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Tell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someone + to + intinitive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She told the dogs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 go out.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Dogs,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go out!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ASK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Ask + someone + if/ question word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asked my boss If I culd leave early.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Could I leave early?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ASK (For requests)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Ask + someone + to + infinitive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asked my husband to paint the living room.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Bbay, Can you paint the living room? 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ADVISE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Advise + someone + to + infinitive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She advised him to stop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seeing that guy.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ADVISE (that)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Advise + (that)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staff advise that you carry water all the times.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052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AGREE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Agree + to +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infinitive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 agreed to go to therapy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AGREE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Agree + (that)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agreed (that)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the students could do their homework later.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……..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869C0FC5-2CCC-4C7C-9D08-93AF4AEE2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4C43A393-25DA-42CB-905B-7947DA51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4573"/>
            <a:ext cx="11340000" cy="432000"/>
          </a:xfrm>
        </p:spPr>
        <p:txBody>
          <a:bodyPr rtlCol="0"/>
          <a:lstStyle/>
          <a:p>
            <a:r>
              <a:rPr lang="es-E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More </a:t>
            </a:r>
            <a:r>
              <a:rPr lang="es-E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reporting</a:t>
            </a:r>
            <a:r>
              <a:rPr lang="es-E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869C0FC5-2CCC-4C7C-9D08-93AF4AEE2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34C359E9-E6EB-440F-871B-C2E775F85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54591"/>
              </p:ext>
            </p:extLst>
          </p:nvPr>
        </p:nvGraphicFramePr>
        <p:xfrm>
          <a:off x="432000" y="773847"/>
          <a:ext cx="10940244" cy="53644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35061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2735061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</a:tblGrid>
              <a:tr h="353521">
                <a:tc>
                  <a:txBody>
                    <a:bodyPr/>
                    <a:lstStyle/>
                    <a:p>
                      <a:pPr rtl="0"/>
                      <a:endParaRPr lang="en-ZA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50000"/>
                          </a:schemeClr>
                        </a:gs>
                        <a:gs pos="99000">
                          <a:schemeClr val="accent3">
                            <a:lumMod val="7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Grammar</a:t>
                      </a:r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99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Example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99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</a:t>
                      </a:r>
                      <a:r>
                        <a:rPr lang="es" sz="1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speech</a:t>
                      </a:r>
                      <a:endParaRPr lang="e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4"/>
                        </a:gs>
                        <a:gs pos="99000">
                          <a:schemeClr val="accent5"/>
                        </a:gs>
                      </a:gsLst>
                      <a:lin ang="78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7223600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APOLOGISE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Apologise</a:t>
                      </a: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(</a:t>
                      </a:r>
                      <a:r>
                        <a:rPr lang="es-MX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</a:t>
                      </a:r>
                      <a:r>
                        <a:rPr lang="es-MX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someone</a:t>
                      </a: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verb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-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8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apologized to us for being late.</a:t>
                      </a:r>
                      <a:endParaRPr lang="e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apologize for being late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APOLOGISE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Apologise +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(to + someone) + noun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She apologised for the delay..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apologise for the delay.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440052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DECIDE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Decide + to + infinitive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They decided to go to the cinema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DECIDE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Decide</a:t>
                      </a:r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(that)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decided that I wasn’t going to study medicine.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am not gping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 study medicine.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ENCOURAGE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Encourage + someone + to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infinitive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mom encouraged me to be who I am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EXPLAIN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Explain + (that) + 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Dr. Gatell explained that we are in the third phase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…..……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INSIST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Insist + on + verb -ing 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</a:t>
                      </a:r>
                      <a:r>
                        <a:rPr lang="es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insisted on paying the dinner.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……..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052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INSIST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Insist + (that) + clause 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She insisted that the problem should be solved in his way.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596">
                <a:tc>
                  <a:txBody>
                    <a:bodyPr/>
                    <a:lstStyle/>
                    <a:p>
                      <a:pPr algn="ctr" rtl="0"/>
                      <a:r>
                        <a:rPr lang="es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PROMISE</a:t>
                      </a:r>
                      <a:endParaRPr lang="e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99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-MX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Promise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+ (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someone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+ (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that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) + </a:t>
                      </a:r>
                      <a:r>
                        <a:rPr lang="es-MX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clause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 promised my children that their’d get a new cellphone each one.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……..</a:t>
                      </a:r>
                      <a:endParaRPr lang="e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0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33" y="1533011"/>
            <a:ext cx="2133785" cy="1041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583" y="3034276"/>
            <a:ext cx="5189515" cy="789447"/>
          </a:xfrm>
        </p:spPr>
        <p:txBody>
          <a:bodyPr rtlCol="0"/>
          <a:lstStyle/>
          <a:p>
            <a:pPr rtl="0"/>
            <a:r>
              <a:rPr lang="es-ES" sz="5600" dirty="0" smtClean="0"/>
              <a:t>IT WILL CONTINUE…</a:t>
            </a:r>
            <a:endParaRPr lang="es-ES" sz="56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23E445A-D5B8-4CF2-B11A-31FDD8C81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Ruth Arango</a:t>
            </a:r>
            <a:endParaRPr lang="es-ES" noProof="1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33810A3-3B10-4419-A362-ACA57277A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87 14 14 02 41</a:t>
            </a:r>
            <a:endParaRPr lang="es-ES" noProof="1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2CC4A97-0106-4FEB-8173-8ACB3CE40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amimir@nostoy.com</a:t>
            </a:r>
            <a:endParaRPr lang="es-ES" noProof="1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D65AF48E-C2EF-4E92-A430-4CD4AFE67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Rutharango.mex.tl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330_TF11505402" id="{F34CF2C1-2BD1-438C-8C6F-B75A410EEF33}" vid="{0D12371E-FC37-497A-A485-0781BD71BD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11F49-45CD-49BA-9047-D3F459D10243}">
  <ds:schemaRefs>
    <ds:schemaRef ds:uri="6dc4bcd6-49db-4c07-9060-8acfc67cef9f"/>
    <ds:schemaRef ds:uri="http://purl.org/dc/dcmitype/"/>
    <ds:schemaRef ds:uri="fb0879af-3eba-417a-a55a-ffe6dcd6ca77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retro</Template>
  <TotalTime>0</TotalTime>
  <Words>575</Words>
  <Application>Microsoft Office PowerPoint</Application>
  <PresentationFormat>Panorámica</PresentationFormat>
  <Paragraphs>112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Tahoma</vt:lpstr>
      <vt:lpstr>Times New Roman</vt:lpstr>
      <vt:lpstr>Tw Cen MT</vt:lpstr>
      <vt:lpstr>Wingdings</vt:lpstr>
      <vt:lpstr>Tema de Office</vt:lpstr>
      <vt:lpstr>Verb patterns</vt:lpstr>
      <vt:lpstr>Presentación de PowerPoint</vt:lpstr>
      <vt:lpstr>Reporting verbs</vt:lpstr>
      <vt:lpstr>More reporting verbs</vt:lpstr>
      <vt:lpstr>IT WILL CONTINUE…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2020-04-27T05:44:51Z</dcterms:created>
  <dcterms:modified xsi:type="dcterms:W3CDTF">2020-04-27T15:00:25Z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