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82" r:id="rId4"/>
    <p:sldId id="281" r:id="rId5"/>
    <p:sldId id="283" r:id="rId6"/>
    <p:sldId id="284" r:id="rId7"/>
    <p:sldId id="297" r:id="rId8"/>
    <p:sldId id="296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31" autoAdjust="0"/>
  </p:normalViewPr>
  <p:slideViewPr>
    <p:cSldViewPr snapToGrid="0">
      <p:cViewPr>
        <p:scale>
          <a:sx n="66" d="100"/>
          <a:sy n="66" d="100"/>
        </p:scale>
        <p:origin x="774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0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D0067-FE0C-40A0-9A1A-7124F7C42C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A412F-27C7-4FF5-B532-6FDC9EBC4565}">
      <dgm:prSet phldrT="[Texto]"/>
      <dgm:spPr/>
      <dgm:t>
        <a:bodyPr/>
        <a:lstStyle/>
        <a:p>
          <a:r>
            <a:rPr lang="en-US" dirty="0" smtClean="0"/>
            <a:t>Put food in mouth, chew it and swallow it, such as </a:t>
          </a:r>
          <a:r>
            <a:rPr lang="en-US" i="1" dirty="0" smtClean="0"/>
            <a:t>eat apple </a:t>
          </a:r>
          <a:r>
            <a:rPr lang="en-US" dirty="0" smtClean="0"/>
            <a:t>and </a:t>
          </a:r>
          <a:r>
            <a:rPr lang="en-US" i="1" dirty="0" smtClean="0"/>
            <a:t>eat hot dog.</a:t>
          </a:r>
          <a:endParaRPr lang="en-US" i="1" dirty="0"/>
        </a:p>
      </dgm:t>
    </dgm:pt>
    <dgm:pt modelId="{202581C2-F99E-437F-B6C6-C8F741BDE6CD}" type="parTrans" cxnId="{4F42C150-FD16-4326-8507-6A719100F835}">
      <dgm:prSet/>
      <dgm:spPr/>
      <dgm:t>
        <a:bodyPr/>
        <a:lstStyle/>
        <a:p>
          <a:endParaRPr lang="en-US"/>
        </a:p>
      </dgm:t>
    </dgm:pt>
    <dgm:pt modelId="{3BE961A2-2F19-4CA7-8FF3-774680A4A207}" type="sibTrans" cxnId="{4F42C150-FD16-4326-8507-6A719100F835}">
      <dgm:prSet/>
      <dgm:spPr/>
      <dgm:t>
        <a:bodyPr/>
        <a:lstStyle/>
        <a:p>
          <a:endParaRPr lang="en-US"/>
        </a:p>
      </dgm:t>
    </dgm:pt>
    <dgm:pt modelId="{666A678C-41E1-4CB9-A9D1-897583BA2FF4}">
      <dgm:prSet phldrT="[Texto]"/>
      <dgm:spPr/>
      <dgm:t>
        <a:bodyPr/>
        <a:lstStyle/>
        <a:p>
          <a:r>
            <a:rPr lang="en-US" dirty="0" smtClean="0"/>
            <a:t>Have a meal, such as </a:t>
          </a:r>
          <a:r>
            <a:rPr lang="en-US" i="1" dirty="0" smtClean="0"/>
            <a:t>eat breakfast</a:t>
          </a:r>
          <a:r>
            <a:rPr lang="en-US" dirty="0" smtClean="0"/>
            <a:t>, </a:t>
          </a:r>
          <a:r>
            <a:rPr lang="en-US" i="1" dirty="0" smtClean="0"/>
            <a:t>eat lunch </a:t>
          </a:r>
          <a:r>
            <a:rPr lang="en-US" dirty="0" smtClean="0"/>
            <a:t>and </a:t>
          </a:r>
          <a:r>
            <a:rPr lang="en-US" i="1" dirty="0" smtClean="0"/>
            <a:t>eat dinner</a:t>
          </a:r>
          <a:r>
            <a:rPr lang="en-US" dirty="0" smtClean="0"/>
            <a:t>.</a:t>
          </a:r>
          <a:endParaRPr lang="en-US" dirty="0"/>
        </a:p>
      </dgm:t>
    </dgm:pt>
    <dgm:pt modelId="{D44FD8F6-3FD0-4F3C-B61E-5D0560EEFE01}" type="parTrans" cxnId="{B48C988E-0907-4175-B833-68280DB5C449}">
      <dgm:prSet/>
      <dgm:spPr/>
      <dgm:t>
        <a:bodyPr/>
        <a:lstStyle/>
        <a:p>
          <a:endParaRPr lang="en-US"/>
        </a:p>
      </dgm:t>
    </dgm:pt>
    <dgm:pt modelId="{1837A1D4-34A6-438F-8518-E9DAB2CA7556}" type="sibTrans" cxnId="{B48C988E-0907-4175-B833-68280DB5C449}">
      <dgm:prSet/>
      <dgm:spPr/>
      <dgm:t>
        <a:bodyPr/>
        <a:lstStyle/>
        <a:p>
          <a:endParaRPr lang="en-US"/>
        </a:p>
      </dgm:t>
    </dgm:pt>
    <dgm:pt modelId="{BF90707A-0B18-480D-AAFE-E1D1DCE206FA}">
      <dgm:prSet phldrT="[Texto]"/>
      <dgm:spPr/>
      <dgm:t>
        <a:bodyPr/>
        <a:lstStyle/>
        <a:p>
          <a:r>
            <a:rPr lang="en-US" dirty="0" smtClean="0"/>
            <a:t>Idioms, such as </a:t>
          </a:r>
          <a:r>
            <a:rPr lang="en-US" i="1" dirty="0" smtClean="0"/>
            <a:t>eat a humble pie</a:t>
          </a:r>
          <a:r>
            <a:rPr lang="en-US" dirty="0" smtClean="0"/>
            <a:t>, which means admitting that you are wrong.</a:t>
          </a:r>
          <a:endParaRPr lang="en-US" dirty="0"/>
        </a:p>
      </dgm:t>
    </dgm:pt>
    <dgm:pt modelId="{20ABA8B1-03E6-4E6D-9F43-B6B0B23E2B8D}" type="parTrans" cxnId="{986D4C85-B68F-4B37-B456-75B227CD52F8}">
      <dgm:prSet/>
      <dgm:spPr/>
      <dgm:t>
        <a:bodyPr/>
        <a:lstStyle/>
        <a:p>
          <a:endParaRPr lang="en-US"/>
        </a:p>
      </dgm:t>
    </dgm:pt>
    <dgm:pt modelId="{5A9954C4-2C12-4DF1-87DF-EDDB957ED866}" type="sibTrans" cxnId="{986D4C85-B68F-4B37-B456-75B227CD52F8}">
      <dgm:prSet/>
      <dgm:spPr/>
      <dgm:t>
        <a:bodyPr/>
        <a:lstStyle/>
        <a:p>
          <a:endParaRPr lang="en-US"/>
        </a:p>
      </dgm:t>
    </dgm:pt>
    <dgm:pt modelId="{D9788645-A145-442F-B9BD-C9C631991198}" type="pres">
      <dgm:prSet presAssocID="{E67D0067-FE0C-40A0-9A1A-7124F7C42CCF}" presName="Name0" presStyleCnt="0">
        <dgm:presLayoutVars>
          <dgm:chMax val="7"/>
          <dgm:chPref val="7"/>
          <dgm:dir/>
        </dgm:presLayoutVars>
      </dgm:prSet>
      <dgm:spPr/>
    </dgm:pt>
    <dgm:pt modelId="{1E883020-0543-4AA4-8B1F-4485B4CF2E71}" type="pres">
      <dgm:prSet presAssocID="{E67D0067-FE0C-40A0-9A1A-7124F7C42CCF}" presName="Name1" presStyleCnt="0"/>
      <dgm:spPr/>
    </dgm:pt>
    <dgm:pt modelId="{E42F1DE6-74E5-47D5-9C7F-B73EA1888ED6}" type="pres">
      <dgm:prSet presAssocID="{E67D0067-FE0C-40A0-9A1A-7124F7C42CCF}" presName="cycle" presStyleCnt="0"/>
      <dgm:spPr/>
    </dgm:pt>
    <dgm:pt modelId="{4F33A818-AD82-4E41-BBAD-397478FF2395}" type="pres">
      <dgm:prSet presAssocID="{E67D0067-FE0C-40A0-9A1A-7124F7C42CCF}" presName="srcNode" presStyleLbl="node1" presStyleIdx="0" presStyleCnt="3"/>
      <dgm:spPr/>
    </dgm:pt>
    <dgm:pt modelId="{3D291BBB-7356-412C-A426-14F430AE320B}" type="pres">
      <dgm:prSet presAssocID="{E67D0067-FE0C-40A0-9A1A-7124F7C42CCF}" presName="conn" presStyleLbl="parChTrans1D2" presStyleIdx="0" presStyleCnt="1"/>
      <dgm:spPr/>
    </dgm:pt>
    <dgm:pt modelId="{1151698D-8318-4827-838D-9C31EF4D6DBA}" type="pres">
      <dgm:prSet presAssocID="{E67D0067-FE0C-40A0-9A1A-7124F7C42CCF}" presName="extraNode" presStyleLbl="node1" presStyleIdx="0" presStyleCnt="3"/>
      <dgm:spPr/>
    </dgm:pt>
    <dgm:pt modelId="{1F315F48-40A6-4B18-8559-48DB068D457F}" type="pres">
      <dgm:prSet presAssocID="{E67D0067-FE0C-40A0-9A1A-7124F7C42CCF}" presName="dstNode" presStyleLbl="node1" presStyleIdx="0" presStyleCnt="3"/>
      <dgm:spPr/>
    </dgm:pt>
    <dgm:pt modelId="{C57C5E74-A5A5-40A9-AB9C-87C4D50511C5}" type="pres">
      <dgm:prSet presAssocID="{8E6A412F-27C7-4FF5-B532-6FDC9EBC456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50054-D800-4F98-968B-42562998CAF3}" type="pres">
      <dgm:prSet presAssocID="{8E6A412F-27C7-4FF5-B532-6FDC9EBC4565}" presName="accent_1" presStyleCnt="0"/>
      <dgm:spPr/>
    </dgm:pt>
    <dgm:pt modelId="{416C96B1-700C-4C2F-ADCA-59A23E94801C}" type="pres">
      <dgm:prSet presAssocID="{8E6A412F-27C7-4FF5-B532-6FDC9EBC4565}" presName="accentRepeatNode" presStyleLbl="solidFgAcc1" presStyleIdx="0" presStyleCnt="3"/>
      <dgm:spPr/>
    </dgm:pt>
    <dgm:pt modelId="{A0F12461-659E-4402-A592-98C8C8CFF83B}" type="pres">
      <dgm:prSet presAssocID="{666A678C-41E1-4CB9-A9D1-897583BA2FF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CAE1-F04E-4727-A267-E592F64E88EE}" type="pres">
      <dgm:prSet presAssocID="{666A678C-41E1-4CB9-A9D1-897583BA2FF4}" presName="accent_2" presStyleCnt="0"/>
      <dgm:spPr/>
    </dgm:pt>
    <dgm:pt modelId="{4856B001-6072-4D3C-921F-828F49A14A63}" type="pres">
      <dgm:prSet presAssocID="{666A678C-41E1-4CB9-A9D1-897583BA2FF4}" presName="accentRepeatNode" presStyleLbl="solidFgAcc1" presStyleIdx="1" presStyleCnt="3"/>
      <dgm:spPr/>
    </dgm:pt>
    <dgm:pt modelId="{F0BBC0DD-9456-4CEA-B0B7-EB5289E2CF63}" type="pres">
      <dgm:prSet presAssocID="{BF90707A-0B18-480D-AAFE-E1D1DCE206F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F8995-A2EC-4799-9D07-DFCA7181FCED}" type="pres">
      <dgm:prSet presAssocID="{BF90707A-0B18-480D-AAFE-E1D1DCE206FA}" presName="accent_3" presStyleCnt="0"/>
      <dgm:spPr/>
    </dgm:pt>
    <dgm:pt modelId="{92850931-E165-4718-B375-7A3B3B981036}" type="pres">
      <dgm:prSet presAssocID="{BF90707A-0B18-480D-AAFE-E1D1DCE206FA}" presName="accentRepeatNode" presStyleLbl="solidFgAcc1" presStyleIdx="2" presStyleCnt="3"/>
      <dgm:spPr/>
    </dgm:pt>
  </dgm:ptLst>
  <dgm:cxnLst>
    <dgm:cxn modelId="{4F42C150-FD16-4326-8507-6A719100F835}" srcId="{E67D0067-FE0C-40A0-9A1A-7124F7C42CCF}" destId="{8E6A412F-27C7-4FF5-B532-6FDC9EBC4565}" srcOrd="0" destOrd="0" parTransId="{202581C2-F99E-437F-B6C6-C8F741BDE6CD}" sibTransId="{3BE961A2-2F19-4CA7-8FF3-774680A4A207}"/>
    <dgm:cxn modelId="{33EAF947-2987-41CE-AF76-58D2B6A2862B}" type="presOf" srcId="{666A678C-41E1-4CB9-A9D1-897583BA2FF4}" destId="{A0F12461-659E-4402-A592-98C8C8CFF83B}" srcOrd="0" destOrd="0" presId="urn:microsoft.com/office/officeart/2008/layout/VerticalCurvedList"/>
    <dgm:cxn modelId="{3018D657-9AA5-429C-9409-6EB4D8AAEAAC}" type="presOf" srcId="{8E6A412F-27C7-4FF5-B532-6FDC9EBC4565}" destId="{C57C5E74-A5A5-40A9-AB9C-87C4D50511C5}" srcOrd="0" destOrd="0" presId="urn:microsoft.com/office/officeart/2008/layout/VerticalCurvedList"/>
    <dgm:cxn modelId="{986D4C85-B68F-4B37-B456-75B227CD52F8}" srcId="{E67D0067-FE0C-40A0-9A1A-7124F7C42CCF}" destId="{BF90707A-0B18-480D-AAFE-E1D1DCE206FA}" srcOrd="2" destOrd="0" parTransId="{20ABA8B1-03E6-4E6D-9F43-B6B0B23E2B8D}" sibTransId="{5A9954C4-2C12-4DF1-87DF-EDDB957ED866}"/>
    <dgm:cxn modelId="{B48C988E-0907-4175-B833-68280DB5C449}" srcId="{E67D0067-FE0C-40A0-9A1A-7124F7C42CCF}" destId="{666A678C-41E1-4CB9-A9D1-897583BA2FF4}" srcOrd="1" destOrd="0" parTransId="{D44FD8F6-3FD0-4F3C-B61E-5D0560EEFE01}" sibTransId="{1837A1D4-34A6-438F-8518-E9DAB2CA7556}"/>
    <dgm:cxn modelId="{F723E257-C719-4A73-8C59-2F14C98A9F39}" type="presOf" srcId="{BF90707A-0B18-480D-AAFE-E1D1DCE206FA}" destId="{F0BBC0DD-9456-4CEA-B0B7-EB5289E2CF63}" srcOrd="0" destOrd="0" presId="urn:microsoft.com/office/officeart/2008/layout/VerticalCurvedList"/>
    <dgm:cxn modelId="{45CC414A-6473-4C77-BCCB-4EFB0A20D62B}" type="presOf" srcId="{E67D0067-FE0C-40A0-9A1A-7124F7C42CCF}" destId="{D9788645-A145-442F-B9BD-C9C631991198}" srcOrd="0" destOrd="0" presId="urn:microsoft.com/office/officeart/2008/layout/VerticalCurvedList"/>
    <dgm:cxn modelId="{323B4F65-44B4-4734-8254-80AFBEEB3D87}" type="presOf" srcId="{3BE961A2-2F19-4CA7-8FF3-774680A4A207}" destId="{3D291BBB-7356-412C-A426-14F430AE320B}" srcOrd="0" destOrd="0" presId="urn:microsoft.com/office/officeart/2008/layout/VerticalCurvedList"/>
    <dgm:cxn modelId="{10616E4A-248E-404F-A2F9-2EF7FAE711A5}" type="presParOf" srcId="{D9788645-A145-442F-B9BD-C9C631991198}" destId="{1E883020-0543-4AA4-8B1F-4485B4CF2E71}" srcOrd="0" destOrd="0" presId="urn:microsoft.com/office/officeart/2008/layout/VerticalCurvedList"/>
    <dgm:cxn modelId="{D9A1BCAA-2E93-4CBD-9DC9-724DBCA3FCCB}" type="presParOf" srcId="{1E883020-0543-4AA4-8B1F-4485B4CF2E71}" destId="{E42F1DE6-74E5-47D5-9C7F-B73EA1888ED6}" srcOrd="0" destOrd="0" presId="urn:microsoft.com/office/officeart/2008/layout/VerticalCurvedList"/>
    <dgm:cxn modelId="{ECA9F7AB-3E17-4BB0-9245-810F74745523}" type="presParOf" srcId="{E42F1DE6-74E5-47D5-9C7F-B73EA1888ED6}" destId="{4F33A818-AD82-4E41-BBAD-397478FF2395}" srcOrd="0" destOrd="0" presId="urn:microsoft.com/office/officeart/2008/layout/VerticalCurvedList"/>
    <dgm:cxn modelId="{6E0BBF34-49D6-4681-AAD0-3CF0D3D52040}" type="presParOf" srcId="{E42F1DE6-74E5-47D5-9C7F-B73EA1888ED6}" destId="{3D291BBB-7356-412C-A426-14F430AE320B}" srcOrd="1" destOrd="0" presId="urn:microsoft.com/office/officeart/2008/layout/VerticalCurvedList"/>
    <dgm:cxn modelId="{2B73D500-EBB6-4748-A30E-CEFF9DA85372}" type="presParOf" srcId="{E42F1DE6-74E5-47D5-9C7F-B73EA1888ED6}" destId="{1151698D-8318-4827-838D-9C31EF4D6DBA}" srcOrd="2" destOrd="0" presId="urn:microsoft.com/office/officeart/2008/layout/VerticalCurvedList"/>
    <dgm:cxn modelId="{5228A874-97DD-4C22-9E9A-B74EC0507575}" type="presParOf" srcId="{E42F1DE6-74E5-47D5-9C7F-B73EA1888ED6}" destId="{1F315F48-40A6-4B18-8559-48DB068D457F}" srcOrd="3" destOrd="0" presId="urn:microsoft.com/office/officeart/2008/layout/VerticalCurvedList"/>
    <dgm:cxn modelId="{7EBE1C8F-38BA-4E45-B98C-075AF5D53761}" type="presParOf" srcId="{1E883020-0543-4AA4-8B1F-4485B4CF2E71}" destId="{C57C5E74-A5A5-40A9-AB9C-87C4D50511C5}" srcOrd="1" destOrd="0" presId="urn:microsoft.com/office/officeart/2008/layout/VerticalCurvedList"/>
    <dgm:cxn modelId="{5C9FE028-F541-4AF6-970E-824271BAA792}" type="presParOf" srcId="{1E883020-0543-4AA4-8B1F-4485B4CF2E71}" destId="{36F50054-D800-4F98-968B-42562998CAF3}" srcOrd="2" destOrd="0" presId="urn:microsoft.com/office/officeart/2008/layout/VerticalCurvedList"/>
    <dgm:cxn modelId="{38C0E306-D049-4D75-ABFF-F8A23EBC3357}" type="presParOf" srcId="{36F50054-D800-4F98-968B-42562998CAF3}" destId="{416C96B1-700C-4C2F-ADCA-59A23E94801C}" srcOrd="0" destOrd="0" presId="urn:microsoft.com/office/officeart/2008/layout/VerticalCurvedList"/>
    <dgm:cxn modelId="{E21D7B7D-CEC4-423D-86FA-D80C7BBC2E36}" type="presParOf" srcId="{1E883020-0543-4AA4-8B1F-4485B4CF2E71}" destId="{A0F12461-659E-4402-A592-98C8C8CFF83B}" srcOrd="3" destOrd="0" presId="urn:microsoft.com/office/officeart/2008/layout/VerticalCurvedList"/>
    <dgm:cxn modelId="{9BE5D7C8-E4BF-4E39-A1C1-0BE09E96B04B}" type="presParOf" srcId="{1E883020-0543-4AA4-8B1F-4485B4CF2E71}" destId="{009DCAE1-F04E-4727-A267-E592F64E88EE}" srcOrd="4" destOrd="0" presId="urn:microsoft.com/office/officeart/2008/layout/VerticalCurvedList"/>
    <dgm:cxn modelId="{C9F80F48-71DD-4927-9960-328C6F942766}" type="presParOf" srcId="{009DCAE1-F04E-4727-A267-E592F64E88EE}" destId="{4856B001-6072-4D3C-921F-828F49A14A63}" srcOrd="0" destOrd="0" presId="urn:microsoft.com/office/officeart/2008/layout/VerticalCurvedList"/>
    <dgm:cxn modelId="{5654773C-5704-41D3-B1A9-4B8F48AF0F8A}" type="presParOf" srcId="{1E883020-0543-4AA4-8B1F-4485B4CF2E71}" destId="{F0BBC0DD-9456-4CEA-B0B7-EB5289E2CF63}" srcOrd="5" destOrd="0" presId="urn:microsoft.com/office/officeart/2008/layout/VerticalCurvedList"/>
    <dgm:cxn modelId="{F512E9A1-DC3C-449F-AE5B-CEC25385AA07}" type="presParOf" srcId="{1E883020-0543-4AA4-8B1F-4485B4CF2E71}" destId="{404F8995-A2EC-4799-9D07-DFCA7181FCED}" srcOrd="6" destOrd="0" presId="urn:microsoft.com/office/officeart/2008/layout/VerticalCurvedList"/>
    <dgm:cxn modelId="{1BB01611-1A08-4984-B10E-A7BFCDAAE00C}" type="presParOf" srcId="{404F8995-A2EC-4799-9D07-DFCA7181FCED}" destId="{92850931-E165-4718-B375-7A3B3B9810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879B9-1960-466F-A64A-B43E63184B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3BDC9-ECA5-4260-9C11-E70861DEAF02}">
      <dgm:prSet phldrT="[Texto]"/>
      <dgm:spPr/>
      <dgm:t>
        <a:bodyPr/>
        <a:lstStyle/>
        <a:p>
          <a:r>
            <a:rPr lang="en-US" dirty="0" smtClean="0"/>
            <a:t>Idiom principle</a:t>
          </a:r>
          <a:endParaRPr lang="en-US" dirty="0"/>
        </a:p>
      </dgm:t>
    </dgm:pt>
    <dgm:pt modelId="{DDC79DD1-BE82-463A-BF10-4632516E4777}" type="parTrans" cxnId="{0C394640-308C-4EA6-900A-DD878EC0D3FE}">
      <dgm:prSet/>
      <dgm:spPr/>
      <dgm:t>
        <a:bodyPr/>
        <a:lstStyle/>
        <a:p>
          <a:endParaRPr lang="en-US"/>
        </a:p>
      </dgm:t>
    </dgm:pt>
    <dgm:pt modelId="{5A608FF7-C00E-4CF1-B54E-38C2D9D6CA26}" type="sibTrans" cxnId="{0C394640-308C-4EA6-900A-DD878EC0D3FE}">
      <dgm:prSet/>
      <dgm:spPr/>
      <dgm:t>
        <a:bodyPr/>
        <a:lstStyle/>
        <a:p>
          <a:endParaRPr lang="en-US"/>
        </a:p>
      </dgm:t>
    </dgm:pt>
    <dgm:pt modelId="{755DC1B9-418A-44A7-9D66-F5978B0544B5}">
      <dgm:prSet phldrT="[Texto]"/>
      <dgm:spPr/>
      <dgm:t>
        <a:bodyPr/>
        <a:lstStyle/>
        <a:p>
          <a:r>
            <a:rPr lang="en-US" dirty="0" smtClean="0"/>
            <a:t>According to the idiom principle, some verb phrases have specific meanings unrelated to the object’s concept.</a:t>
          </a:r>
          <a:endParaRPr lang="en-US" dirty="0"/>
        </a:p>
      </dgm:t>
    </dgm:pt>
    <dgm:pt modelId="{B63054BD-EA6A-4C96-A976-344068917175}" type="parTrans" cxnId="{CE2A3852-736A-4C82-A07A-FD9BDBE0AB09}">
      <dgm:prSet/>
      <dgm:spPr/>
      <dgm:t>
        <a:bodyPr/>
        <a:lstStyle/>
        <a:p>
          <a:endParaRPr lang="en-US"/>
        </a:p>
      </dgm:t>
    </dgm:pt>
    <dgm:pt modelId="{7DCAE71F-C42A-4382-8EF5-16D8FF74984F}" type="sibTrans" cxnId="{CE2A3852-736A-4C82-A07A-FD9BDBE0AB09}">
      <dgm:prSet/>
      <dgm:spPr/>
      <dgm:t>
        <a:bodyPr/>
        <a:lstStyle/>
        <a:p>
          <a:endParaRPr lang="en-US"/>
        </a:p>
      </dgm:t>
    </dgm:pt>
    <dgm:pt modelId="{2D565D8A-2205-45C9-834E-21D674181A34}">
      <dgm:prSet phldrT="[Texto]"/>
      <dgm:spPr/>
      <dgm:t>
        <a:bodyPr/>
        <a:lstStyle/>
        <a:p>
          <a:r>
            <a:rPr lang="en-US" dirty="0" smtClean="0"/>
            <a:t>Conceptualized patterns</a:t>
          </a:r>
          <a:endParaRPr lang="en-US" dirty="0"/>
        </a:p>
      </dgm:t>
    </dgm:pt>
    <dgm:pt modelId="{B05CEAC5-C3A5-4638-8C3B-DECA363159A3}" type="parTrans" cxnId="{C0EB98D2-7F57-4ABF-8113-127CD4DEB774}">
      <dgm:prSet/>
      <dgm:spPr/>
      <dgm:t>
        <a:bodyPr/>
        <a:lstStyle/>
        <a:p>
          <a:endParaRPr lang="en-US"/>
        </a:p>
      </dgm:t>
    </dgm:pt>
    <dgm:pt modelId="{2862997A-AAA5-4F6B-9F8F-A7E43BEC1577}" type="sibTrans" cxnId="{C0EB98D2-7F57-4ABF-8113-127CD4DEB774}">
      <dgm:prSet/>
      <dgm:spPr/>
      <dgm:t>
        <a:bodyPr/>
        <a:lstStyle/>
        <a:p>
          <a:endParaRPr lang="en-US"/>
        </a:p>
      </dgm:t>
    </dgm:pt>
    <dgm:pt modelId="{484AA498-406F-4C63-940B-47BD3D657D96}">
      <dgm:prSet phldrT="[Texto]"/>
      <dgm:spPr/>
      <dgm:t>
        <a:bodyPr/>
        <a:lstStyle/>
        <a:p>
          <a:r>
            <a:rPr lang="en-US" dirty="0" smtClean="0"/>
            <a:t>According to open-choice principle, a verb can collocate with any objects. Objects have certain concepts, which can be used for semantic representation and sense disambiguation. </a:t>
          </a:r>
          <a:endParaRPr lang="en-US" dirty="0"/>
        </a:p>
      </dgm:t>
    </dgm:pt>
    <dgm:pt modelId="{BAE5DC0A-429A-4257-962F-58CF9BF01466}" type="parTrans" cxnId="{760C0D61-4890-4048-B964-CA6EC3BD46AA}">
      <dgm:prSet/>
      <dgm:spPr/>
      <dgm:t>
        <a:bodyPr/>
        <a:lstStyle/>
        <a:p>
          <a:endParaRPr lang="en-US"/>
        </a:p>
      </dgm:t>
    </dgm:pt>
    <dgm:pt modelId="{93CC9312-FA24-47CA-A856-8865DEA7962C}" type="sibTrans" cxnId="{760C0D61-4890-4048-B964-CA6EC3BD46AA}">
      <dgm:prSet/>
      <dgm:spPr/>
      <dgm:t>
        <a:bodyPr/>
        <a:lstStyle/>
        <a:p>
          <a:endParaRPr lang="en-US"/>
        </a:p>
      </dgm:t>
    </dgm:pt>
    <dgm:pt modelId="{9F09F8C0-C75E-49F7-AFBD-857C914A2DDB}" type="pres">
      <dgm:prSet presAssocID="{D76879B9-1960-466F-A64A-B43E63184B53}" presName="linear" presStyleCnt="0">
        <dgm:presLayoutVars>
          <dgm:animLvl val="lvl"/>
          <dgm:resizeHandles val="exact"/>
        </dgm:presLayoutVars>
      </dgm:prSet>
      <dgm:spPr/>
    </dgm:pt>
    <dgm:pt modelId="{91EB24CF-EA5D-48FF-8FE1-060DD5253CA1}" type="pres">
      <dgm:prSet presAssocID="{9473BDC9-ECA5-4260-9C11-E70861DEAF02}" presName="parentText" presStyleLbl="node1" presStyleIdx="0" presStyleCnt="2" custLinFactNeighborX="928" custLinFactNeighborY="-192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B31AA-9921-4247-8583-2A7C654BD274}" type="pres">
      <dgm:prSet presAssocID="{9473BDC9-ECA5-4260-9C11-E70861DEAF0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A30D0-7B89-4DD2-8F99-CC5F588C96FF}" type="pres">
      <dgm:prSet presAssocID="{2D565D8A-2205-45C9-834E-21D674181A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D5E7A-ABC3-4985-83E9-ED87A1221AA2}" type="pres">
      <dgm:prSet presAssocID="{2D565D8A-2205-45C9-834E-21D674181A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B98D2-7F57-4ABF-8113-127CD4DEB774}" srcId="{D76879B9-1960-466F-A64A-B43E63184B53}" destId="{2D565D8A-2205-45C9-834E-21D674181A34}" srcOrd="1" destOrd="0" parTransId="{B05CEAC5-C3A5-4638-8C3B-DECA363159A3}" sibTransId="{2862997A-AAA5-4F6B-9F8F-A7E43BEC1577}"/>
    <dgm:cxn modelId="{9B7F59B2-4D36-4B67-85C1-BF05865EEE3C}" type="presOf" srcId="{755DC1B9-418A-44A7-9D66-F5978B0544B5}" destId="{594B31AA-9921-4247-8583-2A7C654BD274}" srcOrd="0" destOrd="0" presId="urn:microsoft.com/office/officeart/2005/8/layout/vList2"/>
    <dgm:cxn modelId="{3A486203-411B-45AA-941D-C60F055177DB}" type="presOf" srcId="{D76879B9-1960-466F-A64A-B43E63184B53}" destId="{9F09F8C0-C75E-49F7-AFBD-857C914A2DDB}" srcOrd="0" destOrd="0" presId="urn:microsoft.com/office/officeart/2005/8/layout/vList2"/>
    <dgm:cxn modelId="{87AAFBE7-F6B4-42E6-AF7C-C18D89EAA10F}" type="presOf" srcId="{2D565D8A-2205-45C9-834E-21D674181A34}" destId="{3EAA30D0-7B89-4DD2-8F99-CC5F588C96FF}" srcOrd="0" destOrd="0" presId="urn:microsoft.com/office/officeart/2005/8/layout/vList2"/>
    <dgm:cxn modelId="{CE2A3852-736A-4C82-A07A-FD9BDBE0AB09}" srcId="{9473BDC9-ECA5-4260-9C11-E70861DEAF02}" destId="{755DC1B9-418A-44A7-9D66-F5978B0544B5}" srcOrd="0" destOrd="0" parTransId="{B63054BD-EA6A-4C96-A976-344068917175}" sibTransId="{7DCAE71F-C42A-4382-8EF5-16D8FF74984F}"/>
    <dgm:cxn modelId="{75DDA90C-2581-4D78-BF6C-33A1340AF437}" type="presOf" srcId="{9473BDC9-ECA5-4260-9C11-E70861DEAF02}" destId="{91EB24CF-EA5D-48FF-8FE1-060DD5253CA1}" srcOrd="0" destOrd="0" presId="urn:microsoft.com/office/officeart/2005/8/layout/vList2"/>
    <dgm:cxn modelId="{CB37973D-52D0-4E9E-8AF5-767AF4D01562}" type="presOf" srcId="{484AA498-406F-4C63-940B-47BD3D657D96}" destId="{E6DD5E7A-ABC3-4985-83E9-ED87A1221AA2}" srcOrd="0" destOrd="0" presId="urn:microsoft.com/office/officeart/2005/8/layout/vList2"/>
    <dgm:cxn modelId="{0C394640-308C-4EA6-900A-DD878EC0D3FE}" srcId="{D76879B9-1960-466F-A64A-B43E63184B53}" destId="{9473BDC9-ECA5-4260-9C11-E70861DEAF02}" srcOrd="0" destOrd="0" parTransId="{DDC79DD1-BE82-463A-BF10-4632516E4777}" sibTransId="{5A608FF7-C00E-4CF1-B54E-38C2D9D6CA26}"/>
    <dgm:cxn modelId="{760C0D61-4890-4048-B964-CA6EC3BD46AA}" srcId="{2D565D8A-2205-45C9-834E-21D674181A34}" destId="{484AA498-406F-4C63-940B-47BD3D657D96}" srcOrd="0" destOrd="0" parTransId="{BAE5DC0A-429A-4257-962F-58CF9BF01466}" sibTransId="{93CC9312-FA24-47CA-A856-8865DEA7962C}"/>
    <dgm:cxn modelId="{A607113C-B989-4648-85C6-281CEF2C5BE2}" type="presParOf" srcId="{9F09F8C0-C75E-49F7-AFBD-857C914A2DDB}" destId="{91EB24CF-EA5D-48FF-8FE1-060DD5253CA1}" srcOrd="0" destOrd="0" presId="urn:microsoft.com/office/officeart/2005/8/layout/vList2"/>
    <dgm:cxn modelId="{0A797DB8-EF58-48EC-BD5D-C2DCF0FB1C64}" type="presParOf" srcId="{9F09F8C0-C75E-49F7-AFBD-857C914A2DDB}" destId="{594B31AA-9921-4247-8583-2A7C654BD274}" srcOrd="1" destOrd="0" presId="urn:microsoft.com/office/officeart/2005/8/layout/vList2"/>
    <dgm:cxn modelId="{1494017F-B933-48DE-9934-F1F3B9B873D1}" type="presParOf" srcId="{9F09F8C0-C75E-49F7-AFBD-857C914A2DDB}" destId="{3EAA30D0-7B89-4DD2-8F99-CC5F588C96FF}" srcOrd="2" destOrd="0" presId="urn:microsoft.com/office/officeart/2005/8/layout/vList2"/>
    <dgm:cxn modelId="{77A12C04-4407-4E38-A97D-121CEB44122D}" type="presParOf" srcId="{9F09F8C0-C75E-49F7-AFBD-857C914A2DDB}" destId="{E6DD5E7A-ABC3-4985-83E9-ED87A1221A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91BBB-7356-412C-A426-14F430AE320B}">
      <dsp:nvSpPr>
        <dsp:cNvPr id="0" name=""/>
        <dsp:cNvSpPr/>
      </dsp:nvSpPr>
      <dsp:spPr>
        <a:xfrm>
          <a:off x="-3283471" y="-505121"/>
          <a:ext cx="3915603" cy="3915603"/>
        </a:xfrm>
        <a:prstGeom prst="blockArc">
          <a:avLst>
            <a:gd name="adj1" fmla="val 18900000"/>
            <a:gd name="adj2" fmla="val 2700000"/>
            <a:gd name="adj3" fmla="val 55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C5E74-A5A5-40A9-AB9C-87C4D50511C5}">
      <dsp:nvSpPr>
        <dsp:cNvPr id="0" name=""/>
        <dsp:cNvSpPr/>
      </dsp:nvSpPr>
      <dsp:spPr>
        <a:xfrm>
          <a:off x="406470" y="290536"/>
          <a:ext cx="3831004" cy="58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22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Put food in mouth, chew it and swallow it, such as </a:t>
          </a:r>
          <a:r>
            <a:rPr lang="en-US" sz="1600" i="1" kern="1200" dirty="0" smtClean="0"/>
            <a:t>eat apple </a:t>
          </a:r>
          <a:r>
            <a:rPr lang="en-US" sz="1600" kern="1200" dirty="0" smtClean="0"/>
            <a:t>and </a:t>
          </a:r>
          <a:r>
            <a:rPr lang="en-US" sz="1600" i="1" kern="1200" dirty="0" smtClean="0"/>
            <a:t>eat hot dog.</a:t>
          </a:r>
          <a:endParaRPr lang="en-US" sz="1600" i="1" kern="1200" dirty="0"/>
        </a:p>
      </dsp:txBody>
      <dsp:txXfrm>
        <a:off x="406470" y="290536"/>
        <a:ext cx="3831004" cy="581072"/>
      </dsp:txXfrm>
    </dsp:sp>
    <dsp:sp modelId="{416C96B1-700C-4C2F-ADCA-59A23E94801C}">
      <dsp:nvSpPr>
        <dsp:cNvPr id="0" name=""/>
        <dsp:cNvSpPr/>
      </dsp:nvSpPr>
      <dsp:spPr>
        <a:xfrm>
          <a:off x="43300" y="217902"/>
          <a:ext cx="726340" cy="72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12461-659E-4402-A592-98C8C8CFF83B}">
      <dsp:nvSpPr>
        <dsp:cNvPr id="0" name=""/>
        <dsp:cNvSpPr/>
      </dsp:nvSpPr>
      <dsp:spPr>
        <a:xfrm>
          <a:off x="617690" y="1162144"/>
          <a:ext cx="3619784" cy="58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22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Have a meal, such as </a:t>
          </a:r>
          <a:r>
            <a:rPr lang="en-US" sz="1600" i="1" kern="1200" dirty="0" smtClean="0"/>
            <a:t>eat breakfast</a:t>
          </a:r>
          <a:r>
            <a:rPr lang="en-US" sz="1600" kern="1200" dirty="0" smtClean="0"/>
            <a:t>, </a:t>
          </a:r>
          <a:r>
            <a:rPr lang="en-US" sz="1600" i="1" kern="1200" dirty="0" smtClean="0"/>
            <a:t>eat lunch </a:t>
          </a:r>
          <a:r>
            <a:rPr lang="en-US" sz="1600" kern="1200" dirty="0" smtClean="0"/>
            <a:t>and </a:t>
          </a:r>
          <a:r>
            <a:rPr lang="en-US" sz="1600" i="1" kern="1200" dirty="0" smtClean="0"/>
            <a:t>eat dinner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17690" y="1162144"/>
        <a:ext cx="3619784" cy="581072"/>
      </dsp:txXfrm>
    </dsp:sp>
    <dsp:sp modelId="{4856B001-6072-4D3C-921F-828F49A14A63}">
      <dsp:nvSpPr>
        <dsp:cNvPr id="0" name=""/>
        <dsp:cNvSpPr/>
      </dsp:nvSpPr>
      <dsp:spPr>
        <a:xfrm>
          <a:off x="254520" y="1089510"/>
          <a:ext cx="726340" cy="72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BC0DD-9456-4CEA-B0B7-EB5289E2CF63}">
      <dsp:nvSpPr>
        <dsp:cNvPr id="0" name=""/>
        <dsp:cNvSpPr/>
      </dsp:nvSpPr>
      <dsp:spPr>
        <a:xfrm>
          <a:off x="406470" y="2033752"/>
          <a:ext cx="3831004" cy="58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22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Idioms, such as </a:t>
          </a:r>
          <a:r>
            <a:rPr lang="en-US" sz="1600" i="1" kern="1200" dirty="0" smtClean="0"/>
            <a:t>eat a humble pie</a:t>
          </a:r>
          <a:r>
            <a:rPr lang="en-US" sz="1600" kern="1200" dirty="0" smtClean="0"/>
            <a:t>, which means admitting that you are wrong.</a:t>
          </a:r>
          <a:endParaRPr lang="en-US" sz="1600" kern="1200" dirty="0"/>
        </a:p>
      </dsp:txBody>
      <dsp:txXfrm>
        <a:off x="406470" y="2033752"/>
        <a:ext cx="3831004" cy="581072"/>
      </dsp:txXfrm>
    </dsp:sp>
    <dsp:sp modelId="{92850931-E165-4718-B375-7A3B3B981036}">
      <dsp:nvSpPr>
        <dsp:cNvPr id="0" name=""/>
        <dsp:cNvSpPr/>
      </dsp:nvSpPr>
      <dsp:spPr>
        <a:xfrm>
          <a:off x="43300" y="1961118"/>
          <a:ext cx="726340" cy="72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4CF-EA5D-48FF-8FE1-060DD5253CA1}">
      <dsp:nvSpPr>
        <dsp:cNvPr id="0" name=""/>
        <dsp:cNvSpPr/>
      </dsp:nvSpPr>
      <dsp:spPr>
        <a:xfrm>
          <a:off x="0" y="0"/>
          <a:ext cx="4403392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Idiom principle</a:t>
          </a:r>
          <a:endParaRPr lang="en-US" sz="2000" kern="1200" dirty="0"/>
        </a:p>
      </dsp:txBody>
      <dsp:txXfrm>
        <a:off x="23417" y="23417"/>
        <a:ext cx="4356558" cy="432866"/>
      </dsp:txXfrm>
    </dsp:sp>
    <dsp:sp modelId="{594B31AA-9921-4247-8583-2A7C654BD274}">
      <dsp:nvSpPr>
        <dsp:cNvPr id="0" name=""/>
        <dsp:cNvSpPr/>
      </dsp:nvSpPr>
      <dsp:spPr>
        <a:xfrm>
          <a:off x="0" y="512819"/>
          <a:ext cx="4403392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808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According to the idiom principle, some verb phrases have specific meanings unrelated to the object’s concept.</a:t>
          </a:r>
          <a:endParaRPr lang="en-US" sz="1600" kern="1200" dirty="0"/>
        </a:p>
      </dsp:txBody>
      <dsp:txXfrm>
        <a:off x="0" y="512819"/>
        <a:ext cx="4403392" cy="724500"/>
      </dsp:txXfrm>
    </dsp:sp>
    <dsp:sp modelId="{3EAA30D0-7B89-4DD2-8F99-CC5F588C96FF}">
      <dsp:nvSpPr>
        <dsp:cNvPr id="0" name=""/>
        <dsp:cNvSpPr/>
      </dsp:nvSpPr>
      <dsp:spPr>
        <a:xfrm>
          <a:off x="0" y="1237320"/>
          <a:ext cx="4403392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Conceptualized patterns</a:t>
          </a:r>
          <a:endParaRPr lang="en-US" sz="2000" kern="1200" dirty="0"/>
        </a:p>
      </dsp:txBody>
      <dsp:txXfrm>
        <a:off x="23417" y="1260737"/>
        <a:ext cx="4356558" cy="432866"/>
      </dsp:txXfrm>
    </dsp:sp>
    <dsp:sp modelId="{E6DD5E7A-ABC3-4985-83E9-ED87A1221AA2}">
      <dsp:nvSpPr>
        <dsp:cNvPr id="0" name=""/>
        <dsp:cNvSpPr/>
      </dsp:nvSpPr>
      <dsp:spPr>
        <a:xfrm>
          <a:off x="0" y="1717020"/>
          <a:ext cx="4403392" cy="95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808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According to open-choice principle, a verb can collocate with any objects. Objects have certain concepts, which can be used for semantic representation and sense disambiguation. </a:t>
          </a:r>
          <a:endParaRPr lang="en-US" sz="1600" kern="1200" dirty="0"/>
        </a:p>
      </dsp:txBody>
      <dsp:txXfrm>
        <a:off x="0" y="1717020"/>
        <a:ext cx="4403392" cy="95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6D571C-0F37-4D89-BD6D-C66E268328C2}" type="datetime1">
              <a:rPr lang="es-ES" smtClean="0"/>
              <a:t>19/04/2020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7B0917-6D49-4525-A5F0-095AC65124A3}" type="datetime1">
              <a:rPr lang="es-ES" noProof="0" smtClean="0"/>
              <a:t>19/04/2020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1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2051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2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7828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3811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4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6230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5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311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s-ES" noProof="0" smtClean="0"/>
              <a:t>6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118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xmlns="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xmlns="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una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s-ES" noProof="0"/>
              <a:t>Gracias</a:t>
            </a:r>
          </a:p>
        </p:txBody>
      </p:sp>
      <p:sp>
        <p:nvSpPr>
          <p:cNvPr id="7" name="Marcador de texto 5">
            <a:extLst>
              <a:ext uri="{FF2B5EF4-FFF2-40B4-BE49-F238E27FC236}">
                <a16:creationId xmlns:a16="http://schemas.microsoft.com/office/drawing/2014/main" xmlns="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8" name="Marcador de texto 6">
            <a:extLst>
              <a:ext uri="{FF2B5EF4-FFF2-40B4-BE49-F238E27FC236}">
                <a16:creationId xmlns:a16="http://schemas.microsoft.com/office/drawing/2014/main" xmlns="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Número de teléfono</a:t>
            </a:r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xmlns="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Identificador de red social o correo electrónico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xmlns="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Sitio web de la empresa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texto 4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Marcador de texto 5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5" name="Marcador de texto 6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xmlns="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xmlns="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xmlns="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" dirty="0"/>
              <a:t>Inserte o arrastre y coloque una foto</a:t>
            </a:r>
            <a:endParaRPr lang="en-ZA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3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s" dirty="0"/>
              <a:t>Haga clic para editar el título de la presentación</a:t>
            </a:r>
            <a:endParaRPr lang="en-Z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smtClean="0"/>
              <a:t>Haga clic para modificar el estilo de subtítulo del patrón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xmlns="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una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s-ES" noProof="0"/>
              <a:t>Haz clic para editar el título de la 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xmlns="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una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s-ES" noProof="0"/>
              <a:t>Haz clic para editar el título de la 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de conteni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xmlns="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de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xmlns="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una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de conteni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xmlns="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xmlns="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xmlns="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5">
            <a:extLst>
              <a:ext uri="{FF2B5EF4-FFF2-40B4-BE49-F238E27FC236}">
                <a16:creationId xmlns:a16="http://schemas.microsoft.com/office/drawing/2014/main" xmlns="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1" name="Forma libre 5">
            <a:extLst>
              <a:ext uri="{FF2B5EF4-FFF2-40B4-BE49-F238E27FC236}">
                <a16:creationId xmlns:a16="http://schemas.microsoft.com/office/drawing/2014/main" xmlns="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" name="Forma libre 5">
            <a:extLst>
              <a:ext uri="{FF2B5EF4-FFF2-40B4-BE49-F238E27FC236}">
                <a16:creationId xmlns:a16="http://schemas.microsoft.com/office/drawing/2014/main" xmlns="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" name="Forma libre 5">
            <a:extLst>
              <a:ext uri="{FF2B5EF4-FFF2-40B4-BE49-F238E27FC236}">
                <a16:creationId xmlns:a16="http://schemas.microsoft.com/office/drawing/2014/main" xmlns="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" name="Forma libre 5">
            <a:extLst>
              <a:ext uri="{FF2B5EF4-FFF2-40B4-BE49-F238E27FC236}">
                <a16:creationId xmlns:a16="http://schemas.microsoft.com/office/drawing/2014/main" xmlns="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3" name="Marcador de comparación izquierdo 1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2" name="Marcador de comparación izquierdo 2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4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grafí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xmlns="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xmlns="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Escriba la leyenda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xmlns="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es-ES" noProof="0"/>
              <a:t>Haga clic para editar el título de la página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hyperlink" Target="http://kw.fudan.edu.cn/verb/search?csrfmiddlewaretoken=EZJSIb0KKuZP15UrzUT93VwDx5Cc5ZAM&amp;query_word=sleep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22.svg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2.xml"/><Relationship Id="rId1" Type="http://schemas.openxmlformats.org/officeDocument/2006/relationships/slideLayout" Target="../slideLayouts/slideLayout1.xml"/><Relationship Id="rId11" Type="http://schemas.openxmlformats.org/officeDocument/2006/relationships/diagramColors" Target="../diagrams/colors1.xml"/><Relationship Id="rId1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1.xml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 descr="Imagen de la diapositiva">
            <a:extLst>
              <a:ext uri="{FF2B5EF4-FFF2-40B4-BE49-F238E27FC236}">
                <a16:creationId xmlns:a16="http://schemas.microsoft.com/office/drawing/2014/main" xmlns="" id="{FE5D908F-BAEF-2843-BC2F-691696E72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Cuadro de texto 24" descr="Énfasis de la diapositiva en el cuadro del título">
            <a:extLst>
              <a:ext uri="{FF2B5EF4-FFF2-40B4-BE49-F238E27FC236}">
                <a16:creationId xmlns:a16="http://schemas.microsoft.com/office/drawing/2014/main" xmlns="" id="{7EF238CB-AB58-4787-8F9C-A1C16929A2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93" y="3114635"/>
            <a:ext cx="4459766" cy="2514635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txBody>
          <a:bodyPr rtlCol="0"/>
          <a:lstStyle/>
          <a:p>
            <a:pPr rtl="0"/>
            <a:r>
              <a:rPr lang="es-ES" sz="5000" dirty="0" err="1" smtClean="0"/>
              <a:t>Verb</a:t>
            </a:r>
            <a:r>
              <a:rPr lang="es-ES" sz="5000" dirty="0" smtClean="0"/>
              <a:t> </a:t>
            </a:r>
            <a:r>
              <a:rPr lang="es-ES" sz="5000" dirty="0" err="1" smtClean="0"/>
              <a:t>patterns</a:t>
            </a:r>
            <a:endParaRPr lang="es-ES" sz="5000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xmlns="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624645"/>
            <a:ext cx="4000500" cy="690752"/>
          </a:xfrm>
        </p:spPr>
        <p:txBody>
          <a:bodyPr rtlCol="0"/>
          <a:lstStyle/>
          <a:p>
            <a:pPr rtl="0"/>
            <a:r>
              <a:rPr lang="es-ES" sz="2500" i="1" dirty="0" err="1" smtClean="0"/>
              <a:t>What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is</a:t>
            </a:r>
            <a:r>
              <a:rPr lang="es-ES" sz="2500" i="1" dirty="0" smtClean="0"/>
              <a:t> a </a:t>
            </a:r>
            <a:r>
              <a:rPr lang="es-ES" sz="2500" i="1" dirty="0" err="1" smtClean="0"/>
              <a:t>verb</a:t>
            </a:r>
            <a:r>
              <a:rPr lang="es-ES" sz="2500" i="1" dirty="0" smtClean="0"/>
              <a:t> </a:t>
            </a:r>
            <a:r>
              <a:rPr lang="es-ES" sz="2500" i="1" dirty="0" err="1" smtClean="0"/>
              <a:t>pattern</a:t>
            </a:r>
            <a:r>
              <a:rPr lang="es-ES" sz="2500" i="1" dirty="0" smtClean="0"/>
              <a:t>?</a:t>
            </a:r>
            <a:endParaRPr lang="es-ES" sz="2500" i="1" dirty="0"/>
          </a:p>
        </p:txBody>
      </p:sp>
      <p:sp>
        <p:nvSpPr>
          <p:cNvPr id="20" name="Triángulo isósceles 19" descr="Sombra de la diapositiva en el cuadro del título">
            <a:extLst>
              <a:ext uri="{FF2B5EF4-FFF2-40B4-BE49-F238E27FC236}">
                <a16:creationId xmlns:a16="http://schemas.microsoft.com/office/drawing/2014/main" xmlns="" id="{545D50A1-D634-4325-B06C-5450FDF7B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 descr="Cómo usar esta plantilla">
            <a:extLst>
              <a:ext uri="{FF2B5EF4-FFF2-40B4-BE49-F238E27FC236}">
                <a16:creationId xmlns:a16="http://schemas.microsoft.com/office/drawing/2014/main" xmlns="" id="{AF827C88-045E-4F68-9447-36B04E5AF96E}"/>
              </a:ext>
            </a:extLst>
          </p:cNvPr>
          <p:cNvGrpSpPr/>
          <p:nvPr/>
        </p:nvGrpSpPr>
        <p:grpSpPr>
          <a:xfrm>
            <a:off x="298484" y="589495"/>
            <a:ext cx="3002130" cy="3083313"/>
            <a:chOff x="1341135" y="527364"/>
            <a:chExt cx="3002130" cy="3083313"/>
          </a:xfrm>
        </p:grpSpPr>
        <p:sp>
          <p:nvSpPr>
            <p:cNvPr id="37" name="Elipse 36" title="Gráficos circulares en segundo plano">
              <a:extLst>
                <a:ext uri="{FF2B5EF4-FFF2-40B4-BE49-F238E27FC236}">
                  <a16:creationId xmlns:a16="http://schemas.microsoft.com/office/drawing/2014/main" xmlns="" id="{C51FBE48-2848-4EC5-89D6-C5C86C105FD1}"/>
                </a:ext>
              </a:extLst>
            </p:cNvPr>
            <p:cNvSpPr/>
            <p:nvPr/>
          </p:nvSpPr>
          <p:spPr>
            <a:xfrm>
              <a:off x="1341135" y="814260"/>
              <a:ext cx="2796417" cy="279641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ts val="3000"/>
                </a:lnSpc>
              </a:pPr>
              <a:r>
                <a:rPr lang="es-ES" sz="4000" b="1" dirty="0" err="1" smtClean="0"/>
                <a:t>Verb</a:t>
              </a:r>
              <a:r>
                <a:rPr lang="es-ES" sz="4000" b="1" dirty="0" smtClean="0"/>
                <a:t> </a:t>
              </a:r>
              <a:r>
                <a:rPr lang="es-ES" sz="4000" b="1" dirty="0" err="1" smtClean="0"/>
                <a:t>patterns</a:t>
              </a:r>
              <a:endParaRPr lang="es-ES" sz="4000" dirty="0"/>
            </a:p>
          </p:txBody>
        </p:sp>
        <p:sp>
          <p:nvSpPr>
            <p:cNvPr id="40" name="Elipse 39" title="Gráficos circulares en segundo plano">
              <a:extLst>
                <a:ext uri="{FF2B5EF4-FFF2-40B4-BE49-F238E27FC236}">
                  <a16:creationId xmlns:a16="http://schemas.microsoft.com/office/drawing/2014/main" xmlns="" id="{DDBE5AE1-0732-46F6-A796-4251201817EE}"/>
                </a:ext>
              </a:extLst>
            </p:cNvPr>
            <p:cNvSpPr/>
            <p:nvPr/>
          </p:nvSpPr>
          <p:spPr>
            <a:xfrm>
              <a:off x="3125525" y="527364"/>
              <a:ext cx="1217740" cy="12177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41" name="Elipse 40" title="Gráficos circulares en segundo plano">
              <a:extLst>
                <a:ext uri="{FF2B5EF4-FFF2-40B4-BE49-F238E27FC236}">
                  <a16:creationId xmlns:a16="http://schemas.microsoft.com/office/drawing/2014/main" xmlns="" id="{4571EFCA-4D6B-4975-BCE3-09C7F433B4DA}"/>
                </a:ext>
              </a:extLst>
            </p:cNvPr>
            <p:cNvSpPr/>
            <p:nvPr/>
          </p:nvSpPr>
          <p:spPr>
            <a:xfrm>
              <a:off x="1537865" y="3001655"/>
              <a:ext cx="360000" cy="36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38" name="Título 2">
              <a:extLst>
                <a:ext uri="{FF2B5EF4-FFF2-40B4-BE49-F238E27FC236}">
                  <a16:creationId xmlns:a16="http://schemas.microsoft.com/office/drawing/2014/main" xmlns="" id="{E3AEFCE0-0A87-4B19-ABDE-39B6D794A7ED}"/>
                </a:ext>
              </a:extLst>
            </p:cNvPr>
            <p:cNvSpPr txBox="1">
              <a:spLocks/>
            </p:cNvSpPr>
            <p:nvPr/>
          </p:nvSpPr>
          <p:spPr>
            <a:xfrm>
              <a:off x="3133073" y="654208"/>
              <a:ext cx="1188691" cy="1186824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 spc="-15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rtl="0"/>
              <a:r>
                <a:rPr lang="es-ES" sz="7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32" name="Gráfico 18" title="Flecha de instrucciones de la plantilla">
            <a:extLst>
              <a:ext uri="{FF2B5EF4-FFF2-40B4-BE49-F238E27FC236}">
                <a16:creationId xmlns:a16="http://schemas.microsoft.com/office/drawing/2014/main" xmlns="" id="{1C423936-E785-4AA4-AE30-B44E99C3D5C5}"/>
              </a:ext>
            </a:extLst>
          </p:cNvPr>
          <p:cNvSpPr/>
          <p:nvPr/>
        </p:nvSpPr>
        <p:spPr>
          <a:xfrm rot="3626174">
            <a:off x="7446616" y="247420"/>
            <a:ext cx="659696" cy="878083"/>
          </a:xfrm>
          <a:custGeom>
            <a:avLst/>
            <a:gdLst>
              <a:gd name="connsiteX0" fmla="*/ 27380 w 542925"/>
              <a:gd name="connsiteY0" fmla="*/ 669232 h 676275"/>
              <a:gd name="connsiteX1" fmla="*/ 138823 w 542925"/>
              <a:gd name="connsiteY1" fmla="*/ 376814 h 676275"/>
              <a:gd name="connsiteX2" fmla="*/ 352183 w 542925"/>
              <a:gd name="connsiteY2" fmla="*/ 147262 h 676275"/>
              <a:gd name="connsiteX3" fmla="*/ 485533 w 542925"/>
              <a:gd name="connsiteY3" fmla="*/ 68204 h 676275"/>
              <a:gd name="connsiteX4" fmla="*/ 469340 w 542925"/>
              <a:gd name="connsiteY4" fmla="*/ 96779 h 676275"/>
              <a:gd name="connsiteX5" fmla="*/ 416953 w 542925"/>
              <a:gd name="connsiteY5" fmla="*/ 192029 h 676275"/>
              <a:gd name="connsiteX6" fmla="*/ 433145 w 542925"/>
              <a:gd name="connsiteY6" fmla="*/ 216794 h 676275"/>
              <a:gd name="connsiteX7" fmla="*/ 484580 w 542925"/>
              <a:gd name="connsiteY7" fmla="*/ 124402 h 676275"/>
              <a:gd name="connsiteX8" fmla="*/ 509345 w 542925"/>
              <a:gd name="connsiteY8" fmla="*/ 78682 h 676275"/>
              <a:gd name="connsiteX9" fmla="*/ 536015 w 542925"/>
              <a:gd name="connsiteY9" fmla="*/ 37724 h 676275"/>
              <a:gd name="connsiteX10" fmla="*/ 524585 w 542925"/>
              <a:gd name="connsiteY10" fmla="*/ 7244 h 676275"/>
              <a:gd name="connsiteX11" fmla="*/ 297890 w 542925"/>
              <a:gd name="connsiteY11" fmla="*/ 39629 h 676275"/>
              <a:gd name="connsiteX12" fmla="*/ 307415 w 542925"/>
              <a:gd name="connsiteY12" fmla="*/ 71062 h 676275"/>
              <a:gd name="connsiteX13" fmla="*/ 436003 w 542925"/>
              <a:gd name="connsiteY13" fmla="*/ 54869 h 676275"/>
              <a:gd name="connsiteX14" fmla="*/ 233120 w 542925"/>
              <a:gd name="connsiteY14" fmla="*/ 208222 h 676275"/>
              <a:gd name="connsiteX15" fmla="*/ 57860 w 542925"/>
              <a:gd name="connsiteY15" fmla="*/ 473969 h 676275"/>
              <a:gd name="connsiteX16" fmla="*/ 7378 w 542925"/>
              <a:gd name="connsiteY16" fmla="*/ 648277 h 676275"/>
              <a:gd name="connsiteX17" fmla="*/ 14045 w 542925"/>
              <a:gd name="connsiteY17" fmla="*/ 670184 h 676275"/>
              <a:gd name="connsiteX18" fmla="*/ 27380 w 542925"/>
              <a:gd name="connsiteY18" fmla="*/ 669232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925" h="676275">
                <a:moveTo>
                  <a:pt x="27380" y="669232"/>
                </a:moveTo>
                <a:cubicBezTo>
                  <a:pt x="44525" y="565409"/>
                  <a:pt x="83578" y="465397"/>
                  <a:pt x="138823" y="376814"/>
                </a:cubicBezTo>
                <a:cubicBezTo>
                  <a:pt x="195020" y="288232"/>
                  <a:pt x="267410" y="209174"/>
                  <a:pt x="352183" y="147262"/>
                </a:cubicBezTo>
                <a:cubicBezTo>
                  <a:pt x="394093" y="116782"/>
                  <a:pt x="438860" y="90112"/>
                  <a:pt x="485533" y="68204"/>
                </a:cubicBezTo>
                <a:cubicBezTo>
                  <a:pt x="479818" y="77729"/>
                  <a:pt x="475055" y="87254"/>
                  <a:pt x="469340" y="96779"/>
                </a:cubicBezTo>
                <a:cubicBezTo>
                  <a:pt x="452195" y="128212"/>
                  <a:pt x="434098" y="160597"/>
                  <a:pt x="416953" y="192029"/>
                </a:cubicBezTo>
                <a:cubicBezTo>
                  <a:pt x="412190" y="201554"/>
                  <a:pt x="425525" y="230129"/>
                  <a:pt x="433145" y="216794"/>
                </a:cubicBezTo>
                <a:cubicBezTo>
                  <a:pt x="450290" y="186314"/>
                  <a:pt x="467435" y="154882"/>
                  <a:pt x="484580" y="124402"/>
                </a:cubicBezTo>
                <a:cubicBezTo>
                  <a:pt x="493153" y="109162"/>
                  <a:pt x="501725" y="93922"/>
                  <a:pt x="509345" y="78682"/>
                </a:cubicBezTo>
                <a:cubicBezTo>
                  <a:pt x="516965" y="64394"/>
                  <a:pt x="523633" y="48202"/>
                  <a:pt x="536015" y="37724"/>
                </a:cubicBezTo>
                <a:cubicBezTo>
                  <a:pt x="543635" y="31057"/>
                  <a:pt x="535063" y="5339"/>
                  <a:pt x="524585" y="7244"/>
                </a:cubicBezTo>
                <a:cubicBezTo>
                  <a:pt x="449338" y="21532"/>
                  <a:pt x="374090" y="32009"/>
                  <a:pt x="297890" y="39629"/>
                </a:cubicBezTo>
                <a:cubicBezTo>
                  <a:pt x="287413" y="40582"/>
                  <a:pt x="295033" y="72967"/>
                  <a:pt x="307415" y="71062"/>
                </a:cubicBezTo>
                <a:cubicBezTo>
                  <a:pt x="350278" y="66299"/>
                  <a:pt x="393140" y="61537"/>
                  <a:pt x="436003" y="54869"/>
                </a:cubicBezTo>
                <a:cubicBezTo>
                  <a:pt x="360755" y="94874"/>
                  <a:pt x="292175" y="147262"/>
                  <a:pt x="233120" y="208222"/>
                </a:cubicBezTo>
                <a:cubicBezTo>
                  <a:pt x="158825" y="284422"/>
                  <a:pt x="98818" y="375862"/>
                  <a:pt x="57860" y="473969"/>
                </a:cubicBezTo>
                <a:cubicBezTo>
                  <a:pt x="35000" y="530167"/>
                  <a:pt x="17855" y="588269"/>
                  <a:pt x="7378" y="648277"/>
                </a:cubicBezTo>
                <a:cubicBezTo>
                  <a:pt x="6425" y="655897"/>
                  <a:pt x="8330" y="665422"/>
                  <a:pt x="14045" y="670184"/>
                </a:cubicBezTo>
                <a:cubicBezTo>
                  <a:pt x="20713" y="676852"/>
                  <a:pt x="25475" y="675899"/>
                  <a:pt x="27380" y="66923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es-ES"/>
          </a:p>
        </p:txBody>
      </p:sp>
      <p:pic>
        <p:nvPicPr>
          <p:cNvPr id="35" name="Gráfico 34" title="Icono de un puntero">
            <a:extLst>
              <a:ext uri="{FF2B5EF4-FFF2-40B4-BE49-F238E27FC236}">
                <a16:creationId xmlns:a16="http://schemas.microsoft.com/office/drawing/2014/main" xmlns="" id="{FE77A636-0A2F-43A6-A666-027B31BBE4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01940" y="3302000"/>
            <a:ext cx="199025" cy="199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itle 6" hidden="1">
            <a:extLst>
              <a:ext uri="{FF2B5EF4-FFF2-40B4-BE49-F238E27FC236}">
                <a16:creationId xmlns:a16="http://schemas.microsoft.com/office/drawing/2014/main" xmlns="" id="{D2D8260F-F1E9-49CB-AE09-EF768722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How to Customize this Slide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xmlns="" id="{88DC1F28-E3FD-416B-8C76-7556A49440F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4B73C415-D670-4716-A5EC-CC4D52CA2BAC}" type="slidenum">
              <a:rPr lang="es-ES" smtClean="0"/>
              <a:pPr rtl="0"/>
              <a:t>2</a:t>
            </a:fld>
            <a:endParaRPr lang="es-ES"/>
          </a:p>
        </p:txBody>
      </p:sp>
      <p:sp>
        <p:nvSpPr>
          <p:cNvPr id="33" name="Gráfico 18" title="Flecha de instrucciones de la plantilla">
            <a:extLst>
              <a:ext uri="{FF2B5EF4-FFF2-40B4-BE49-F238E27FC236}">
                <a16:creationId xmlns:a16="http://schemas.microsoft.com/office/drawing/2014/main" xmlns="" id="{1C423936-E785-4AA4-AE30-B44E99C3D5C5}"/>
              </a:ext>
            </a:extLst>
          </p:cNvPr>
          <p:cNvSpPr/>
          <p:nvPr/>
        </p:nvSpPr>
        <p:spPr>
          <a:xfrm rot="5780139" flipH="1">
            <a:off x="3462914" y="2001994"/>
            <a:ext cx="584221" cy="892805"/>
          </a:xfrm>
          <a:custGeom>
            <a:avLst/>
            <a:gdLst>
              <a:gd name="connsiteX0" fmla="*/ 27380 w 542925"/>
              <a:gd name="connsiteY0" fmla="*/ 669232 h 676275"/>
              <a:gd name="connsiteX1" fmla="*/ 138823 w 542925"/>
              <a:gd name="connsiteY1" fmla="*/ 376814 h 676275"/>
              <a:gd name="connsiteX2" fmla="*/ 352183 w 542925"/>
              <a:gd name="connsiteY2" fmla="*/ 147262 h 676275"/>
              <a:gd name="connsiteX3" fmla="*/ 485533 w 542925"/>
              <a:gd name="connsiteY3" fmla="*/ 68204 h 676275"/>
              <a:gd name="connsiteX4" fmla="*/ 469340 w 542925"/>
              <a:gd name="connsiteY4" fmla="*/ 96779 h 676275"/>
              <a:gd name="connsiteX5" fmla="*/ 416953 w 542925"/>
              <a:gd name="connsiteY5" fmla="*/ 192029 h 676275"/>
              <a:gd name="connsiteX6" fmla="*/ 433145 w 542925"/>
              <a:gd name="connsiteY6" fmla="*/ 216794 h 676275"/>
              <a:gd name="connsiteX7" fmla="*/ 484580 w 542925"/>
              <a:gd name="connsiteY7" fmla="*/ 124402 h 676275"/>
              <a:gd name="connsiteX8" fmla="*/ 509345 w 542925"/>
              <a:gd name="connsiteY8" fmla="*/ 78682 h 676275"/>
              <a:gd name="connsiteX9" fmla="*/ 536015 w 542925"/>
              <a:gd name="connsiteY9" fmla="*/ 37724 h 676275"/>
              <a:gd name="connsiteX10" fmla="*/ 524585 w 542925"/>
              <a:gd name="connsiteY10" fmla="*/ 7244 h 676275"/>
              <a:gd name="connsiteX11" fmla="*/ 297890 w 542925"/>
              <a:gd name="connsiteY11" fmla="*/ 39629 h 676275"/>
              <a:gd name="connsiteX12" fmla="*/ 307415 w 542925"/>
              <a:gd name="connsiteY12" fmla="*/ 71062 h 676275"/>
              <a:gd name="connsiteX13" fmla="*/ 436003 w 542925"/>
              <a:gd name="connsiteY13" fmla="*/ 54869 h 676275"/>
              <a:gd name="connsiteX14" fmla="*/ 233120 w 542925"/>
              <a:gd name="connsiteY14" fmla="*/ 208222 h 676275"/>
              <a:gd name="connsiteX15" fmla="*/ 57860 w 542925"/>
              <a:gd name="connsiteY15" fmla="*/ 473969 h 676275"/>
              <a:gd name="connsiteX16" fmla="*/ 7378 w 542925"/>
              <a:gd name="connsiteY16" fmla="*/ 648277 h 676275"/>
              <a:gd name="connsiteX17" fmla="*/ 14045 w 542925"/>
              <a:gd name="connsiteY17" fmla="*/ 670184 h 676275"/>
              <a:gd name="connsiteX18" fmla="*/ 27380 w 542925"/>
              <a:gd name="connsiteY18" fmla="*/ 669232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925" h="676275">
                <a:moveTo>
                  <a:pt x="27380" y="669232"/>
                </a:moveTo>
                <a:cubicBezTo>
                  <a:pt x="44525" y="565409"/>
                  <a:pt x="83578" y="465397"/>
                  <a:pt x="138823" y="376814"/>
                </a:cubicBezTo>
                <a:cubicBezTo>
                  <a:pt x="195020" y="288232"/>
                  <a:pt x="267410" y="209174"/>
                  <a:pt x="352183" y="147262"/>
                </a:cubicBezTo>
                <a:cubicBezTo>
                  <a:pt x="394093" y="116782"/>
                  <a:pt x="438860" y="90112"/>
                  <a:pt x="485533" y="68204"/>
                </a:cubicBezTo>
                <a:cubicBezTo>
                  <a:pt x="479818" y="77729"/>
                  <a:pt x="475055" y="87254"/>
                  <a:pt x="469340" y="96779"/>
                </a:cubicBezTo>
                <a:cubicBezTo>
                  <a:pt x="452195" y="128212"/>
                  <a:pt x="434098" y="160597"/>
                  <a:pt x="416953" y="192029"/>
                </a:cubicBezTo>
                <a:cubicBezTo>
                  <a:pt x="412190" y="201554"/>
                  <a:pt x="425525" y="230129"/>
                  <a:pt x="433145" y="216794"/>
                </a:cubicBezTo>
                <a:cubicBezTo>
                  <a:pt x="450290" y="186314"/>
                  <a:pt x="467435" y="154882"/>
                  <a:pt x="484580" y="124402"/>
                </a:cubicBezTo>
                <a:cubicBezTo>
                  <a:pt x="493153" y="109162"/>
                  <a:pt x="501725" y="93922"/>
                  <a:pt x="509345" y="78682"/>
                </a:cubicBezTo>
                <a:cubicBezTo>
                  <a:pt x="516965" y="64394"/>
                  <a:pt x="523633" y="48202"/>
                  <a:pt x="536015" y="37724"/>
                </a:cubicBezTo>
                <a:cubicBezTo>
                  <a:pt x="543635" y="31057"/>
                  <a:pt x="535063" y="5339"/>
                  <a:pt x="524585" y="7244"/>
                </a:cubicBezTo>
                <a:cubicBezTo>
                  <a:pt x="449338" y="21532"/>
                  <a:pt x="374090" y="32009"/>
                  <a:pt x="297890" y="39629"/>
                </a:cubicBezTo>
                <a:cubicBezTo>
                  <a:pt x="287413" y="40582"/>
                  <a:pt x="295033" y="72967"/>
                  <a:pt x="307415" y="71062"/>
                </a:cubicBezTo>
                <a:cubicBezTo>
                  <a:pt x="350278" y="66299"/>
                  <a:pt x="393140" y="61537"/>
                  <a:pt x="436003" y="54869"/>
                </a:cubicBezTo>
                <a:cubicBezTo>
                  <a:pt x="360755" y="94874"/>
                  <a:pt x="292175" y="147262"/>
                  <a:pt x="233120" y="208222"/>
                </a:cubicBezTo>
                <a:cubicBezTo>
                  <a:pt x="158825" y="284422"/>
                  <a:pt x="98818" y="375862"/>
                  <a:pt x="57860" y="473969"/>
                </a:cubicBezTo>
                <a:cubicBezTo>
                  <a:pt x="35000" y="530167"/>
                  <a:pt x="17855" y="588269"/>
                  <a:pt x="7378" y="648277"/>
                </a:cubicBezTo>
                <a:cubicBezTo>
                  <a:pt x="6425" y="655897"/>
                  <a:pt x="8330" y="665422"/>
                  <a:pt x="14045" y="670184"/>
                </a:cubicBezTo>
                <a:cubicBezTo>
                  <a:pt x="20713" y="676852"/>
                  <a:pt x="25475" y="675899"/>
                  <a:pt x="27380" y="66923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es-ES"/>
          </a:p>
        </p:txBody>
      </p:sp>
      <p:sp>
        <p:nvSpPr>
          <p:cNvPr id="8" name="Hexágono 7"/>
          <p:cNvSpPr/>
          <p:nvPr/>
        </p:nvSpPr>
        <p:spPr>
          <a:xfrm>
            <a:off x="4501702" y="716338"/>
            <a:ext cx="2597597" cy="2179261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Verb is crucial in sentence </a:t>
            </a:r>
            <a:r>
              <a:rPr lang="en-US" sz="1200" dirty="0" smtClean="0"/>
              <a:t>understanding. </a:t>
            </a:r>
            <a:r>
              <a:rPr lang="en-US" sz="1200" dirty="0"/>
              <a:t>A major issue of verb understanding is </a:t>
            </a:r>
            <a:r>
              <a:rPr lang="en-US" sz="1200" dirty="0" smtClean="0"/>
              <a:t>polysemy, </a:t>
            </a:r>
            <a:r>
              <a:rPr lang="en-US" sz="1200" dirty="0"/>
              <a:t>which means that a verb has different semantics or senses when collocating with different objects. </a:t>
            </a:r>
            <a:endParaRPr lang="en-US" sz="1200" dirty="0"/>
          </a:p>
        </p:txBody>
      </p:sp>
      <p:sp>
        <p:nvSpPr>
          <p:cNvPr id="9" name="Lágrima 8"/>
          <p:cNvSpPr/>
          <p:nvPr/>
        </p:nvSpPr>
        <p:spPr>
          <a:xfrm flipH="1">
            <a:off x="8618714" y="919862"/>
            <a:ext cx="2468386" cy="1772212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Polysemy:</a:t>
            </a:r>
          </a:p>
          <a:p>
            <a:pPr algn="ctr"/>
            <a:r>
              <a:rPr lang="en-US" sz="1600" dirty="0" smtClean="0"/>
              <a:t>It is when a verb can have different meaning according to the semantic </a:t>
            </a:r>
            <a:r>
              <a:rPr lang="en-US" dirty="0" smtClean="0"/>
              <a:t>sense</a:t>
            </a:r>
            <a:endParaRPr lang="en-US" dirty="0"/>
          </a:p>
        </p:txBody>
      </p:sp>
      <p:sp>
        <p:nvSpPr>
          <p:cNvPr id="42" name="Gráfico 18" title="Flecha de instrucciones de la plantilla">
            <a:extLst>
              <a:ext uri="{FF2B5EF4-FFF2-40B4-BE49-F238E27FC236}">
                <a16:creationId xmlns:a16="http://schemas.microsoft.com/office/drawing/2014/main" xmlns="" id="{1C423936-E785-4AA4-AE30-B44E99C3D5C5}"/>
              </a:ext>
            </a:extLst>
          </p:cNvPr>
          <p:cNvSpPr/>
          <p:nvPr/>
        </p:nvSpPr>
        <p:spPr>
          <a:xfrm rot="8193245">
            <a:off x="9871126" y="2736320"/>
            <a:ext cx="321041" cy="527564"/>
          </a:xfrm>
          <a:custGeom>
            <a:avLst/>
            <a:gdLst>
              <a:gd name="connsiteX0" fmla="*/ 27380 w 542925"/>
              <a:gd name="connsiteY0" fmla="*/ 669232 h 676275"/>
              <a:gd name="connsiteX1" fmla="*/ 138823 w 542925"/>
              <a:gd name="connsiteY1" fmla="*/ 376814 h 676275"/>
              <a:gd name="connsiteX2" fmla="*/ 352183 w 542925"/>
              <a:gd name="connsiteY2" fmla="*/ 147262 h 676275"/>
              <a:gd name="connsiteX3" fmla="*/ 485533 w 542925"/>
              <a:gd name="connsiteY3" fmla="*/ 68204 h 676275"/>
              <a:gd name="connsiteX4" fmla="*/ 469340 w 542925"/>
              <a:gd name="connsiteY4" fmla="*/ 96779 h 676275"/>
              <a:gd name="connsiteX5" fmla="*/ 416953 w 542925"/>
              <a:gd name="connsiteY5" fmla="*/ 192029 h 676275"/>
              <a:gd name="connsiteX6" fmla="*/ 433145 w 542925"/>
              <a:gd name="connsiteY6" fmla="*/ 216794 h 676275"/>
              <a:gd name="connsiteX7" fmla="*/ 484580 w 542925"/>
              <a:gd name="connsiteY7" fmla="*/ 124402 h 676275"/>
              <a:gd name="connsiteX8" fmla="*/ 509345 w 542925"/>
              <a:gd name="connsiteY8" fmla="*/ 78682 h 676275"/>
              <a:gd name="connsiteX9" fmla="*/ 536015 w 542925"/>
              <a:gd name="connsiteY9" fmla="*/ 37724 h 676275"/>
              <a:gd name="connsiteX10" fmla="*/ 524585 w 542925"/>
              <a:gd name="connsiteY10" fmla="*/ 7244 h 676275"/>
              <a:gd name="connsiteX11" fmla="*/ 297890 w 542925"/>
              <a:gd name="connsiteY11" fmla="*/ 39629 h 676275"/>
              <a:gd name="connsiteX12" fmla="*/ 307415 w 542925"/>
              <a:gd name="connsiteY12" fmla="*/ 71062 h 676275"/>
              <a:gd name="connsiteX13" fmla="*/ 436003 w 542925"/>
              <a:gd name="connsiteY13" fmla="*/ 54869 h 676275"/>
              <a:gd name="connsiteX14" fmla="*/ 233120 w 542925"/>
              <a:gd name="connsiteY14" fmla="*/ 208222 h 676275"/>
              <a:gd name="connsiteX15" fmla="*/ 57860 w 542925"/>
              <a:gd name="connsiteY15" fmla="*/ 473969 h 676275"/>
              <a:gd name="connsiteX16" fmla="*/ 7378 w 542925"/>
              <a:gd name="connsiteY16" fmla="*/ 648277 h 676275"/>
              <a:gd name="connsiteX17" fmla="*/ 14045 w 542925"/>
              <a:gd name="connsiteY17" fmla="*/ 670184 h 676275"/>
              <a:gd name="connsiteX18" fmla="*/ 27380 w 542925"/>
              <a:gd name="connsiteY18" fmla="*/ 669232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925" h="676275">
                <a:moveTo>
                  <a:pt x="27380" y="669232"/>
                </a:moveTo>
                <a:cubicBezTo>
                  <a:pt x="44525" y="565409"/>
                  <a:pt x="83578" y="465397"/>
                  <a:pt x="138823" y="376814"/>
                </a:cubicBezTo>
                <a:cubicBezTo>
                  <a:pt x="195020" y="288232"/>
                  <a:pt x="267410" y="209174"/>
                  <a:pt x="352183" y="147262"/>
                </a:cubicBezTo>
                <a:cubicBezTo>
                  <a:pt x="394093" y="116782"/>
                  <a:pt x="438860" y="90112"/>
                  <a:pt x="485533" y="68204"/>
                </a:cubicBezTo>
                <a:cubicBezTo>
                  <a:pt x="479818" y="77729"/>
                  <a:pt x="475055" y="87254"/>
                  <a:pt x="469340" y="96779"/>
                </a:cubicBezTo>
                <a:cubicBezTo>
                  <a:pt x="452195" y="128212"/>
                  <a:pt x="434098" y="160597"/>
                  <a:pt x="416953" y="192029"/>
                </a:cubicBezTo>
                <a:cubicBezTo>
                  <a:pt x="412190" y="201554"/>
                  <a:pt x="425525" y="230129"/>
                  <a:pt x="433145" y="216794"/>
                </a:cubicBezTo>
                <a:cubicBezTo>
                  <a:pt x="450290" y="186314"/>
                  <a:pt x="467435" y="154882"/>
                  <a:pt x="484580" y="124402"/>
                </a:cubicBezTo>
                <a:cubicBezTo>
                  <a:pt x="493153" y="109162"/>
                  <a:pt x="501725" y="93922"/>
                  <a:pt x="509345" y="78682"/>
                </a:cubicBezTo>
                <a:cubicBezTo>
                  <a:pt x="516965" y="64394"/>
                  <a:pt x="523633" y="48202"/>
                  <a:pt x="536015" y="37724"/>
                </a:cubicBezTo>
                <a:cubicBezTo>
                  <a:pt x="543635" y="31057"/>
                  <a:pt x="535063" y="5339"/>
                  <a:pt x="524585" y="7244"/>
                </a:cubicBezTo>
                <a:cubicBezTo>
                  <a:pt x="449338" y="21532"/>
                  <a:pt x="374090" y="32009"/>
                  <a:pt x="297890" y="39629"/>
                </a:cubicBezTo>
                <a:cubicBezTo>
                  <a:pt x="287413" y="40582"/>
                  <a:pt x="295033" y="72967"/>
                  <a:pt x="307415" y="71062"/>
                </a:cubicBezTo>
                <a:cubicBezTo>
                  <a:pt x="350278" y="66299"/>
                  <a:pt x="393140" y="61537"/>
                  <a:pt x="436003" y="54869"/>
                </a:cubicBezTo>
                <a:cubicBezTo>
                  <a:pt x="360755" y="94874"/>
                  <a:pt x="292175" y="147262"/>
                  <a:pt x="233120" y="208222"/>
                </a:cubicBezTo>
                <a:cubicBezTo>
                  <a:pt x="158825" y="284422"/>
                  <a:pt x="98818" y="375862"/>
                  <a:pt x="57860" y="473969"/>
                </a:cubicBezTo>
                <a:cubicBezTo>
                  <a:pt x="35000" y="530167"/>
                  <a:pt x="17855" y="588269"/>
                  <a:pt x="7378" y="648277"/>
                </a:cubicBezTo>
                <a:cubicBezTo>
                  <a:pt x="6425" y="655897"/>
                  <a:pt x="8330" y="665422"/>
                  <a:pt x="14045" y="670184"/>
                </a:cubicBezTo>
                <a:cubicBezTo>
                  <a:pt x="20713" y="676852"/>
                  <a:pt x="25475" y="675899"/>
                  <a:pt x="27380" y="66923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es-ES"/>
          </a:p>
        </p:txBody>
      </p:sp>
      <p:sp>
        <p:nvSpPr>
          <p:cNvPr id="45" name="Elipse 44" title="Gráficos circulares en segundo plano">
            <a:extLst>
              <a:ext uri="{FF2B5EF4-FFF2-40B4-BE49-F238E27FC236}">
                <a16:creationId xmlns:a16="http://schemas.microsoft.com/office/drawing/2014/main" xmlns="" id="{4571EFCA-4D6B-4975-BCE3-09C7F433B4DA}"/>
              </a:ext>
            </a:extLst>
          </p:cNvPr>
          <p:cNvSpPr/>
          <p:nvPr/>
        </p:nvSpPr>
        <p:spPr>
          <a:xfrm>
            <a:off x="4820029" y="584281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0" name="Hexágono 9"/>
          <p:cNvSpPr/>
          <p:nvPr/>
        </p:nvSpPr>
        <p:spPr>
          <a:xfrm>
            <a:off x="10904071" y="1645186"/>
            <a:ext cx="366058" cy="321564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490973528"/>
              </p:ext>
            </p:extLst>
          </p:nvPr>
        </p:nvGraphicFramePr>
        <p:xfrm>
          <a:off x="7231839" y="3243786"/>
          <a:ext cx="4274362" cy="290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ectángulo 13"/>
          <p:cNvSpPr/>
          <p:nvPr/>
        </p:nvSpPr>
        <p:spPr>
          <a:xfrm>
            <a:off x="7385429" y="3423786"/>
            <a:ext cx="5453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a.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7589306" y="4363586"/>
            <a:ext cx="5693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r>
              <a:rPr lang="es-E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7396650" y="5176386"/>
            <a:ext cx="5229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  <a:r>
              <a:rPr lang="es-E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es-E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 rot="17828974">
            <a:off x="4000126" y="1125085"/>
            <a:ext cx="100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  <a:endParaRPr lang="en-US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815773588"/>
              </p:ext>
            </p:extLst>
          </p:nvPr>
        </p:nvGraphicFramePr>
        <p:xfrm>
          <a:off x="776637" y="3825216"/>
          <a:ext cx="4403392" cy="270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0" name="Gráfico 18" title="Flecha de instrucciones de la plantilla">
            <a:extLst>
              <a:ext uri="{FF2B5EF4-FFF2-40B4-BE49-F238E27FC236}">
                <a16:creationId xmlns:a16="http://schemas.microsoft.com/office/drawing/2014/main" xmlns="" id="{1C423936-E785-4AA4-AE30-B44E99C3D5C5}"/>
              </a:ext>
            </a:extLst>
          </p:cNvPr>
          <p:cNvSpPr/>
          <p:nvPr/>
        </p:nvSpPr>
        <p:spPr>
          <a:xfrm rot="12753099" flipH="1">
            <a:off x="-58132" y="3489537"/>
            <a:ext cx="1195677" cy="1707726"/>
          </a:xfrm>
          <a:custGeom>
            <a:avLst/>
            <a:gdLst>
              <a:gd name="connsiteX0" fmla="*/ 27380 w 542925"/>
              <a:gd name="connsiteY0" fmla="*/ 669232 h 676275"/>
              <a:gd name="connsiteX1" fmla="*/ 138823 w 542925"/>
              <a:gd name="connsiteY1" fmla="*/ 376814 h 676275"/>
              <a:gd name="connsiteX2" fmla="*/ 352183 w 542925"/>
              <a:gd name="connsiteY2" fmla="*/ 147262 h 676275"/>
              <a:gd name="connsiteX3" fmla="*/ 485533 w 542925"/>
              <a:gd name="connsiteY3" fmla="*/ 68204 h 676275"/>
              <a:gd name="connsiteX4" fmla="*/ 469340 w 542925"/>
              <a:gd name="connsiteY4" fmla="*/ 96779 h 676275"/>
              <a:gd name="connsiteX5" fmla="*/ 416953 w 542925"/>
              <a:gd name="connsiteY5" fmla="*/ 192029 h 676275"/>
              <a:gd name="connsiteX6" fmla="*/ 433145 w 542925"/>
              <a:gd name="connsiteY6" fmla="*/ 216794 h 676275"/>
              <a:gd name="connsiteX7" fmla="*/ 484580 w 542925"/>
              <a:gd name="connsiteY7" fmla="*/ 124402 h 676275"/>
              <a:gd name="connsiteX8" fmla="*/ 509345 w 542925"/>
              <a:gd name="connsiteY8" fmla="*/ 78682 h 676275"/>
              <a:gd name="connsiteX9" fmla="*/ 536015 w 542925"/>
              <a:gd name="connsiteY9" fmla="*/ 37724 h 676275"/>
              <a:gd name="connsiteX10" fmla="*/ 524585 w 542925"/>
              <a:gd name="connsiteY10" fmla="*/ 7244 h 676275"/>
              <a:gd name="connsiteX11" fmla="*/ 297890 w 542925"/>
              <a:gd name="connsiteY11" fmla="*/ 39629 h 676275"/>
              <a:gd name="connsiteX12" fmla="*/ 307415 w 542925"/>
              <a:gd name="connsiteY12" fmla="*/ 71062 h 676275"/>
              <a:gd name="connsiteX13" fmla="*/ 436003 w 542925"/>
              <a:gd name="connsiteY13" fmla="*/ 54869 h 676275"/>
              <a:gd name="connsiteX14" fmla="*/ 233120 w 542925"/>
              <a:gd name="connsiteY14" fmla="*/ 208222 h 676275"/>
              <a:gd name="connsiteX15" fmla="*/ 57860 w 542925"/>
              <a:gd name="connsiteY15" fmla="*/ 473969 h 676275"/>
              <a:gd name="connsiteX16" fmla="*/ 7378 w 542925"/>
              <a:gd name="connsiteY16" fmla="*/ 648277 h 676275"/>
              <a:gd name="connsiteX17" fmla="*/ 14045 w 542925"/>
              <a:gd name="connsiteY17" fmla="*/ 670184 h 676275"/>
              <a:gd name="connsiteX18" fmla="*/ 27380 w 542925"/>
              <a:gd name="connsiteY18" fmla="*/ 669232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925" h="676275">
                <a:moveTo>
                  <a:pt x="27380" y="669232"/>
                </a:moveTo>
                <a:cubicBezTo>
                  <a:pt x="44525" y="565409"/>
                  <a:pt x="83578" y="465397"/>
                  <a:pt x="138823" y="376814"/>
                </a:cubicBezTo>
                <a:cubicBezTo>
                  <a:pt x="195020" y="288232"/>
                  <a:pt x="267410" y="209174"/>
                  <a:pt x="352183" y="147262"/>
                </a:cubicBezTo>
                <a:cubicBezTo>
                  <a:pt x="394093" y="116782"/>
                  <a:pt x="438860" y="90112"/>
                  <a:pt x="485533" y="68204"/>
                </a:cubicBezTo>
                <a:cubicBezTo>
                  <a:pt x="479818" y="77729"/>
                  <a:pt x="475055" y="87254"/>
                  <a:pt x="469340" y="96779"/>
                </a:cubicBezTo>
                <a:cubicBezTo>
                  <a:pt x="452195" y="128212"/>
                  <a:pt x="434098" y="160597"/>
                  <a:pt x="416953" y="192029"/>
                </a:cubicBezTo>
                <a:cubicBezTo>
                  <a:pt x="412190" y="201554"/>
                  <a:pt x="425525" y="230129"/>
                  <a:pt x="433145" y="216794"/>
                </a:cubicBezTo>
                <a:cubicBezTo>
                  <a:pt x="450290" y="186314"/>
                  <a:pt x="467435" y="154882"/>
                  <a:pt x="484580" y="124402"/>
                </a:cubicBezTo>
                <a:cubicBezTo>
                  <a:pt x="493153" y="109162"/>
                  <a:pt x="501725" y="93922"/>
                  <a:pt x="509345" y="78682"/>
                </a:cubicBezTo>
                <a:cubicBezTo>
                  <a:pt x="516965" y="64394"/>
                  <a:pt x="523633" y="48202"/>
                  <a:pt x="536015" y="37724"/>
                </a:cubicBezTo>
                <a:cubicBezTo>
                  <a:pt x="543635" y="31057"/>
                  <a:pt x="535063" y="5339"/>
                  <a:pt x="524585" y="7244"/>
                </a:cubicBezTo>
                <a:cubicBezTo>
                  <a:pt x="449338" y="21532"/>
                  <a:pt x="374090" y="32009"/>
                  <a:pt x="297890" y="39629"/>
                </a:cubicBezTo>
                <a:cubicBezTo>
                  <a:pt x="287413" y="40582"/>
                  <a:pt x="295033" y="72967"/>
                  <a:pt x="307415" y="71062"/>
                </a:cubicBezTo>
                <a:cubicBezTo>
                  <a:pt x="350278" y="66299"/>
                  <a:pt x="393140" y="61537"/>
                  <a:pt x="436003" y="54869"/>
                </a:cubicBezTo>
                <a:cubicBezTo>
                  <a:pt x="360755" y="94874"/>
                  <a:pt x="292175" y="147262"/>
                  <a:pt x="233120" y="208222"/>
                </a:cubicBezTo>
                <a:cubicBezTo>
                  <a:pt x="158825" y="284422"/>
                  <a:pt x="98818" y="375862"/>
                  <a:pt x="57860" y="473969"/>
                </a:cubicBezTo>
                <a:cubicBezTo>
                  <a:pt x="35000" y="530167"/>
                  <a:pt x="17855" y="588269"/>
                  <a:pt x="7378" y="648277"/>
                </a:cubicBezTo>
                <a:cubicBezTo>
                  <a:pt x="6425" y="655897"/>
                  <a:pt x="8330" y="665422"/>
                  <a:pt x="14045" y="670184"/>
                </a:cubicBezTo>
                <a:cubicBezTo>
                  <a:pt x="20713" y="676852"/>
                  <a:pt x="25475" y="675899"/>
                  <a:pt x="27380" y="66923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es-ES"/>
          </a:p>
        </p:txBody>
      </p:sp>
      <p:sp>
        <p:nvSpPr>
          <p:cNvPr id="51" name="Gráfico 18" title="Flecha de instrucciones de la plantilla">
            <a:extLst>
              <a:ext uri="{FF2B5EF4-FFF2-40B4-BE49-F238E27FC236}">
                <a16:creationId xmlns:a16="http://schemas.microsoft.com/office/drawing/2014/main" xmlns="" id="{1C423936-E785-4AA4-AE30-B44E99C3D5C5}"/>
              </a:ext>
            </a:extLst>
          </p:cNvPr>
          <p:cNvSpPr/>
          <p:nvPr/>
        </p:nvSpPr>
        <p:spPr>
          <a:xfrm rot="11209676" flipH="1">
            <a:off x="448101" y="3318872"/>
            <a:ext cx="322131" cy="844379"/>
          </a:xfrm>
          <a:custGeom>
            <a:avLst/>
            <a:gdLst>
              <a:gd name="connsiteX0" fmla="*/ 27380 w 542925"/>
              <a:gd name="connsiteY0" fmla="*/ 669232 h 676275"/>
              <a:gd name="connsiteX1" fmla="*/ 138823 w 542925"/>
              <a:gd name="connsiteY1" fmla="*/ 376814 h 676275"/>
              <a:gd name="connsiteX2" fmla="*/ 352183 w 542925"/>
              <a:gd name="connsiteY2" fmla="*/ 147262 h 676275"/>
              <a:gd name="connsiteX3" fmla="*/ 485533 w 542925"/>
              <a:gd name="connsiteY3" fmla="*/ 68204 h 676275"/>
              <a:gd name="connsiteX4" fmla="*/ 469340 w 542925"/>
              <a:gd name="connsiteY4" fmla="*/ 96779 h 676275"/>
              <a:gd name="connsiteX5" fmla="*/ 416953 w 542925"/>
              <a:gd name="connsiteY5" fmla="*/ 192029 h 676275"/>
              <a:gd name="connsiteX6" fmla="*/ 433145 w 542925"/>
              <a:gd name="connsiteY6" fmla="*/ 216794 h 676275"/>
              <a:gd name="connsiteX7" fmla="*/ 484580 w 542925"/>
              <a:gd name="connsiteY7" fmla="*/ 124402 h 676275"/>
              <a:gd name="connsiteX8" fmla="*/ 509345 w 542925"/>
              <a:gd name="connsiteY8" fmla="*/ 78682 h 676275"/>
              <a:gd name="connsiteX9" fmla="*/ 536015 w 542925"/>
              <a:gd name="connsiteY9" fmla="*/ 37724 h 676275"/>
              <a:gd name="connsiteX10" fmla="*/ 524585 w 542925"/>
              <a:gd name="connsiteY10" fmla="*/ 7244 h 676275"/>
              <a:gd name="connsiteX11" fmla="*/ 297890 w 542925"/>
              <a:gd name="connsiteY11" fmla="*/ 39629 h 676275"/>
              <a:gd name="connsiteX12" fmla="*/ 307415 w 542925"/>
              <a:gd name="connsiteY12" fmla="*/ 71062 h 676275"/>
              <a:gd name="connsiteX13" fmla="*/ 436003 w 542925"/>
              <a:gd name="connsiteY13" fmla="*/ 54869 h 676275"/>
              <a:gd name="connsiteX14" fmla="*/ 233120 w 542925"/>
              <a:gd name="connsiteY14" fmla="*/ 208222 h 676275"/>
              <a:gd name="connsiteX15" fmla="*/ 57860 w 542925"/>
              <a:gd name="connsiteY15" fmla="*/ 473969 h 676275"/>
              <a:gd name="connsiteX16" fmla="*/ 7378 w 542925"/>
              <a:gd name="connsiteY16" fmla="*/ 648277 h 676275"/>
              <a:gd name="connsiteX17" fmla="*/ 14045 w 542925"/>
              <a:gd name="connsiteY17" fmla="*/ 670184 h 676275"/>
              <a:gd name="connsiteX18" fmla="*/ 27380 w 542925"/>
              <a:gd name="connsiteY18" fmla="*/ 669232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2925" h="676275">
                <a:moveTo>
                  <a:pt x="27380" y="669232"/>
                </a:moveTo>
                <a:cubicBezTo>
                  <a:pt x="44525" y="565409"/>
                  <a:pt x="83578" y="465397"/>
                  <a:pt x="138823" y="376814"/>
                </a:cubicBezTo>
                <a:cubicBezTo>
                  <a:pt x="195020" y="288232"/>
                  <a:pt x="267410" y="209174"/>
                  <a:pt x="352183" y="147262"/>
                </a:cubicBezTo>
                <a:cubicBezTo>
                  <a:pt x="394093" y="116782"/>
                  <a:pt x="438860" y="90112"/>
                  <a:pt x="485533" y="68204"/>
                </a:cubicBezTo>
                <a:cubicBezTo>
                  <a:pt x="479818" y="77729"/>
                  <a:pt x="475055" y="87254"/>
                  <a:pt x="469340" y="96779"/>
                </a:cubicBezTo>
                <a:cubicBezTo>
                  <a:pt x="452195" y="128212"/>
                  <a:pt x="434098" y="160597"/>
                  <a:pt x="416953" y="192029"/>
                </a:cubicBezTo>
                <a:cubicBezTo>
                  <a:pt x="412190" y="201554"/>
                  <a:pt x="425525" y="230129"/>
                  <a:pt x="433145" y="216794"/>
                </a:cubicBezTo>
                <a:cubicBezTo>
                  <a:pt x="450290" y="186314"/>
                  <a:pt x="467435" y="154882"/>
                  <a:pt x="484580" y="124402"/>
                </a:cubicBezTo>
                <a:cubicBezTo>
                  <a:pt x="493153" y="109162"/>
                  <a:pt x="501725" y="93922"/>
                  <a:pt x="509345" y="78682"/>
                </a:cubicBezTo>
                <a:cubicBezTo>
                  <a:pt x="516965" y="64394"/>
                  <a:pt x="523633" y="48202"/>
                  <a:pt x="536015" y="37724"/>
                </a:cubicBezTo>
                <a:cubicBezTo>
                  <a:pt x="543635" y="31057"/>
                  <a:pt x="535063" y="5339"/>
                  <a:pt x="524585" y="7244"/>
                </a:cubicBezTo>
                <a:cubicBezTo>
                  <a:pt x="449338" y="21532"/>
                  <a:pt x="374090" y="32009"/>
                  <a:pt x="297890" y="39629"/>
                </a:cubicBezTo>
                <a:cubicBezTo>
                  <a:pt x="287413" y="40582"/>
                  <a:pt x="295033" y="72967"/>
                  <a:pt x="307415" y="71062"/>
                </a:cubicBezTo>
                <a:cubicBezTo>
                  <a:pt x="350278" y="66299"/>
                  <a:pt x="393140" y="61537"/>
                  <a:pt x="436003" y="54869"/>
                </a:cubicBezTo>
                <a:cubicBezTo>
                  <a:pt x="360755" y="94874"/>
                  <a:pt x="292175" y="147262"/>
                  <a:pt x="233120" y="208222"/>
                </a:cubicBezTo>
                <a:cubicBezTo>
                  <a:pt x="158825" y="284422"/>
                  <a:pt x="98818" y="375862"/>
                  <a:pt x="57860" y="473969"/>
                </a:cubicBezTo>
                <a:cubicBezTo>
                  <a:pt x="35000" y="530167"/>
                  <a:pt x="17855" y="588269"/>
                  <a:pt x="7378" y="648277"/>
                </a:cubicBezTo>
                <a:cubicBezTo>
                  <a:pt x="6425" y="655897"/>
                  <a:pt x="8330" y="665422"/>
                  <a:pt x="14045" y="670184"/>
                </a:cubicBezTo>
                <a:cubicBezTo>
                  <a:pt x="20713" y="676852"/>
                  <a:pt x="25475" y="675899"/>
                  <a:pt x="27380" y="66923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es-ES"/>
          </a:p>
        </p:txBody>
      </p:sp>
      <p:sp>
        <p:nvSpPr>
          <p:cNvPr id="26" name="Corchetes 25"/>
          <p:cNvSpPr/>
          <p:nvPr/>
        </p:nvSpPr>
        <p:spPr>
          <a:xfrm>
            <a:off x="5918200" y="6277243"/>
            <a:ext cx="4985871" cy="40018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/>
          <p:cNvSpPr/>
          <p:nvPr/>
        </p:nvSpPr>
        <p:spPr>
          <a:xfrm>
            <a:off x="6151906" y="6190322"/>
            <a:ext cx="4579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hlinkClick r:id="rId18"/>
              </a:rPr>
              <a:t>http://kw.fudan.edu.cn/verb/search?csrfmiddlewaretoken=EZJSIb0KKuZP15UrzUT93VwDx5Cc5ZAM&amp;query_word=sleep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25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5752900" cy="432000"/>
          </a:xfrm>
        </p:spPr>
        <p:txBody>
          <a:bodyPr rtlCol="0"/>
          <a:lstStyle/>
          <a:p>
            <a:pPr rtl="0"/>
            <a:r>
              <a:rPr lang="es-ES" sz="3200" dirty="0" err="1" smtClean="0"/>
              <a:t>Linguistic</a:t>
            </a:r>
            <a:r>
              <a:rPr lang="es-ES" sz="3200" dirty="0" smtClean="0"/>
              <a:t> </a:t>
            </a:r>
            <a:r>
              <a:rPr lang="es-ES" sz="3200" dirty="0" err="1" smtClean="0"/>
              <a:t>model</a:t>
            </a:r>
            <a:r>
              <a:rPr lang="es-ES" sz="3200" dirty="0" smtClean="0"/>
              <a:t> of a </a:t>
            </a:r>
            <a:r>
              <a:rPr lang="es-ES" sz="3200" dirty="0" err="1" smtClean="0"/>
              <a:t>verb</a:t>
            </a:r>
            <a:r>
              <a:rPr lang="es-ES" sz="3200" dirty="0" smtClean="0"/>
              <a:t> </a:t>
            </a:r>
            <a:r>
              <a:rPr lang="es-ES" sz="3200" dirty="0" err="1" smtClean="0"/>
              <a:t>patter</a:t>
            </a:r>
            <a:r>
              <a:rPr lang="es-ES" sz="3200" dirty="0" err="1"/>
              <a:t>n</a:t>
            </a:r>
            <a:endParaRPr lang="es-E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340100"/>
            <a:ext cx="5472000" cy="1482600"/>
          </a:xfrm>
        </p:spPr>
        <p:txBody>
          <a:bodyPr rtlCol="0"/>
          <a:lstStyle/>
          <a:p>
            <a:pPr marL="0" indent="0" rtl="0">
              <a:buNone/>
            </a:pPr>
            <a:r>
              <a:rPr lang="es-ES" sz="2000" dirty="0" err="1" smtClean="0"/>
              <a:t>There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a </a:t>
            </a:r>
            <a:r>
              <a:rPr lang="es-ES" sz="2000" dirty="0" err="1" smtClean="0"/>
              <a:t>great</a:t>
            </a:r>
            <a:r>
              <a:rPr lang="es-ES" sz="2000" dirty="0" smtClean="0"/>
              <a:t> </a:t>
            </a:r>
            <a:r>
              <a:rPr lang="es-ES" sz="2000" dirty="0" err="1" smtClean="0"/>
              <a:t>relationship</a:t>
            </a:r>
            <a:r>
              <a:rPr lang="es-ES" sz="2000" dirty="0" smtClean="0"/>
              <a:t> </a:t>
            </a:r>
            <a:r>
              <a:rPr lang="es-ES" sz="2000" dirty="0" err="1" smtClean="0"/>
              <a:t>between</a:t>
            </a:r>
            <a:r>
              <a:rPr lang="es-ES" sz="2000" dirty="0" smtClean="0"/>
              <a:t> </a:t>
            </a:r>
            <a:r>
              <a:rPr lang="es-ES" sz="2000" dirty="0" err="1" smtClean="0"/>
              <a:t>linguistics</a:t>
            </a:r>
            <a:r>
              <a:rPr lang="es-ES" sz="2000" dirty="0" smtClean="0"/>
              <a:t> and </a:t>
            </a:r>
            <a:r>
              <a:rPr lang="es-ES" sz="2000" dirty="0" err="1" smtClean="0"/>
              <a:t>maths</a:t>
            </a:r>
            <a:r>
              <a:rPr lang="es-ES" sz="2000" dirty="0" smtClean="0"/>
              <a:t>. </a:t>
            </a:r>
            <a:r>
              <a:rPr lang="es-ES" sz="2000" dirty="0" err="1" smtClean="0"/>
              <a:t>Let’s</a:t>
            </a:r>
            <a:r>
              <a:rPr lang="es-ES" sz="2000" dirty="0" smtClean="0"/>
              <a:t> </a:t>
            </a:r>
            <a:r>
              <a:rPr lang="es-ES" sz="2000" dirty="0" err="1" smtClean="0"/>
              <a:t>see</a:t>
            </a:r>
            <a:r>
              <a:rPr lang="es-ES" sz="2000" dirty="0" smtClean="0"/>
              <a:t> </a:t>
            </a:r>
            <a:r>
              <a:rPr lang="es-ES" sz="2000" dirty="0" err="1" smtClean="0"/>
              <a:t>an</a:t>
            </a:r>
            <a:r>
              <a:rPr lang="es-ES" sz="2000" dirty="0" smtClean="0"/>
              <a:t> </a:t>
            </a:r>
            <a:r>
              <a:rPr lang="es-ES" sz="2000" dirty="0" err="1" smtClean="0"/>
              <a:t>example</a:t>
            </a:r>
            <a:r>
              <a:rPr lang="es-ES" sz="2000" dirty="0" smtClean="0"/>
              <a:t>:</a:t>
            </a:r>
            <a:endParaRPr lang="es-ES" sz="2000" dirty="0" smtClean="0"/>
          </a:p>
          <a:p>
            <a:pPr rtl="0"/>
            <a:r>
              <a:rPr lang="es-ES" dirty="0" smtClean="0"/>
              <a:t>P(p) = </a:t>
            </a:r>
            <a:r>
              <a:rPr lang="es-ES" dirty="0" err="1" smtClean="0"/>
              <a:t>probability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observe </a:t>
            </a:r>
            <a:r>
              <a:rPr lang="es-ES" dirty="0" err="1" smtClean="0"/>
              <a:t>phrase</a:t>
            </a:r>
            <a:r>
              <a:rPr lang="es-ES" dirty="0" smtClean="0"/>
              <a:t> (p)</a:t>
            </a:r>
            <a:endParaRPr lang="es-ES" dirty="0"/>
          </a:p>
          <a:p>
            <a:pPr rtl="0"/>
            <a:r>
              <a:rPr lang="es-ES" dirty="0" smtClean="0"/>
              <a:t>P (</a:t>
            </a:r>
            <a:r>
              <a:rPr lang="es-ES" dirty="0" err="1" smtClean="0"/>
              <a:t>a|p</a:t>
            </a:r>
            <a:r>
              <a:rPr lang="es-ES" dirty="0" smtClean="0"/>
              <a:t>) = </a:t>
            </a:r>
            <a:r>
              <a:rPr lang="es-ES" dirty="0" err="1" smtClean="0"/>
              <a:t>frequency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phrase</a:t>
            </a:r>
            <a:endParaRPr lang="es-ES" dirty="0"/>
          </a:p>
        </p:txBody>
      </p:sp>
      <p:pic>
        <p:nvPicPr>
          <p:cNvPr id="9" name="Marcador de posición de imagen 8" descr="Marcador de posición de imagen">
            <a:extLst>
              <a:ext uri="{FF2B5EF4-FFF2-40B4-BE49-F238E27FC236}">
                <a16:creationId xmlns:a16="http://schemas.microsoft.com/office/drawing/2014/main" xmlns="" id="{52FD3342-E198-5348-9EE9-579E8FFF9DD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Forma libre 5" descr="Énfasis de imagen sin relleno">
            <a:extLst>
              <a:ext uri="{FF2B5EF4-FFF2-40B4-BE49-F238E27FC236}">
                <a16:creationId xmlns:a16="http://schemas.microsoft.com/office/drawing/2014/main" xmlns="" id="{764DA446-807B-4C83-BB5A-59E3FABC93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/>
          </a:p>
        </p:txBody>
      </p:sp>
      <p:sp>
        <p:nvSpPr>
          <p:cNvPr id="16" name="Forma libre 5" descr="Énfasis de imagen sólido">
            <a:extLst>
              <a:ext uri="{FF2B5EF4-FFF2-40B4-BE49-F238E27FC236}">
                <a16:creationId xmlns:a16="http://schemas.microsoft.com/office/drawing/2014/main" xmlns="" id="{F28CDBF8-0191-43F9-98FE-B98B08813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7459030" y="2460298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smtClean="0"/>
              <a:pPr rtl="0"/>
              <a:t>3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337" y="1236374"/>
            <a:ext cx="4086225" cy="7048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8712" y="3784600"/>
            <a:ext cx="3752850" cy="733425"/>
          </a:xfrm>
          <a:prstGeom prst="rect">
            <a:avLst/>
          </a:prstGeom>
        </p:spPr>
      </p:pic>
      <p:sp>
        <p:nvSpPr>
          <p:cNvPr id="13" name="Marcador de contenido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 txBox="1">
            <a:spLocks/>
          </p:cNvSpPr>
          <p:nvPr/>
        </p:nvSpPr>
        <p:spPr>
          <a:xfrm>
            <a:off x="430500" y="5016635"/>
            <a:ext cx="5472000" cy="148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err="1" smtClean="0"/>
              <a:t>There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also</a:t>
            </a:r>
            <a:r>
              <a:rPr lang="es-ES" sz="2000" dirty="0" smtClean="0"/>
              <a:t> a </a:t>
            </a:r>
            <a:r>
              <a:rPr lang="es-ES" sz="2000" dirty="0" err="1" smtClean="0"/>
              <a:t>code</a:t>
            </a:r>
            <a:r>
              <a:rPr lang="es-ES" sz="2000" dirty="0" smtClean="0"/>
              <a:t> </a:t>
            </a:r>
            <a:r>
              <a:rPr lang="es-ES" sz="2000" dirty="0" err="1" smtClean="0"/>
              <a:t>lenght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identify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kind</a:t>
            </a:r>
            <a:r>
              <a:rPr lang="es-ES" sz="2000" dirty="0" smtClean="0"/>
              <a:t> of </a:t>
            </a:r>
            <a:r>
              <a:rPr lang="es-ES" sz="2000" dirty="0" err="1" smtClean="0"/>
              <a:t>pattern</a:t>
            </a:r>
            <a:r>
              <a:rPr lang="es-ES" sz="2000" dirty="0" smtClean="0"/>
              <a:t>:</a:t>
            </a:r>
          </a:p>
          <a:p>
            <a:r>
              <a:rPr lang="es-ES" dirty="0" smtClean="0"/>
              <a:t>l = </a:t>
            </a:r>
            <a:r>
              <a:rPr lang="es-ES" dirty="0" err="1" smtClean="0"/>
              <a:t>lenght</a:t>
            </a:r>
            <a:endParaRPr lang="es-ES" dirty="0" smtClean="0"/>
          </a:p>
          <a:p>
            <a:r>
              <a:rPr lang="es-ES" dirty="0" smtClean="0"/>
              <a:t>f =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87" y="1018449"/>
            <a:ext cx="11340000" cy="432000"/>
          </a:xfrm>
        </p:spPr>
        <p:txBody>
          <a:bodyPr rtlCol="0"/>
          <a:lstStyle/>
          <a:p>
            <a:pPr rtl="0"/>
            <a:r>
              <a:rPr lang="es-ES" sz="3200" dirty="0" err="1" smtClean="0"/>
              <a:t>Possible</a:t>
            </a:r>
            <a:r>
              <a:rPr lang="es-ES" sz="3200" dirty="0" smtClean="0"/>
              <a:t> </a:t>
            </a:r>
            <a:r>
              <a:rPr lang="es-ES" sz="3200" dirty="0" err="1" smtClean="0"/>
              <a:t>results</a:t>
            </a:r>
            <a:r>
              <a:rPr lang="es-ES" sz="3200" dirty="0" smtClean="0"/>
              <a:t>:</a:t>
            </a:r>
            <a:endParaRPr lang="es-ES" sz="32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AB259A0-0017-492F-A0DC-4B70C705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459263"/>
            <a:ext cx="5472000" cy="360000"/>
          </a:xfrm>
        </p:spPr>
        <p:txBody>
          <a:bodyPr rtlCol="0"/>
          <a:lstStyle/>
          <a:p>
            <a:pPr rtl="0"/>
            <a:r>
              <a:rPr lang="es-ES" dirty="0" smtClean="0"/>
              <a:t>Case 1:</a:t>
            </a:r>
            <a:endParaRPr lang="es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967097"/>
            <a:ext cx="5472000" cy="1882828"/>
          </a:xfrm>
        </p:spPr>
        <p:txBody>
          <a:bodyPr rtlCol="0"/>
          <a:lstStyle/>
          <a:p>
            <a:pPr lvl="1" rtl="0"/>
            <a:r>
              <a:rPr lang="es-ES" dirty="0" smtClean="0"/>
              <a:t>f (p)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idiom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. </a:t>
            </a:r>
            <a:r>
              <a:rPr lang="es-ES" dirty="0" err="1" smtClean="0"/>
              <a:t>Since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idiom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has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phrase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B237D1CA-B91A-410E-A968-D017BBE9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459788"/>
            <a:ext cx="5472000" cy="358775"/>
          </a:xfrm>
        </p:spPr>
        <p:txBody>
          <a:bodyPr rtlCol="0"/>
          <a:lstStyle/>
          <a:p>
            <a:pPr rtl="0"/>
            <a:r>
              <a:rPr lang="es-ES" dirty="0" smtClean="0"/>
              <a:t>Case 2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963789"/>
            <a:ext cx="5472113" cy="1883984"/>
          </a:xfrm>
        </p:spPr>
        <p:txBody>
          <a:bodyPr rtlCol="0"/>
          <a:lstStyle/>
          <a:p>
            <a:pPr lvl="1" rtl="0"/>
            <a:r>
              <a:rPr lang="es-ES" dirty="0" smtClean="0"/>
              <a:t>f (p)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conceptualized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. In </a:t>
            </a:r>
            <a:r>
              <a:rPr lang="es-ES" dirty="0" err="1" smtClean="0"/>
              <a:t>this</a:t>
            </a:r>
            <a:r>
              <a:rPr lang="es-ES" dirty="0" smtClean="0"/>
              <a:t> case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encode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concept. </a:t>
            </a:r>
            <a:endParaRPr lang="es-ES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smtClean="0"/>
              <a:pPr rtl="0"/>
              <a:t>4</a:t>
            </a:fld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970628" y="4115836"/>
            <a:ext cx="7866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unawareness of verbs’ polysemy makes traditional verb representations unable to fully understand the verb in some applications. In sentence </a:t>
            </a:r>
            <a:r>
              <a:rPr lang="en-US" i="1" dirty="0"/>
              <a:t>I like eating </a:t>
            </a:r>
            <a:r>
              <a:rPr lang="en-US" i="1" dirty="0" err="1"/>
              <a:t>pitaya</a:t>
            </a:r>
            <a:r>
              <a:rPr lang="en-US" dirty="0"/>
              <a:t>, people directly know “</a:t>
            </a:r>
            <a:r>
              <a:rPr lang="en-US" i="1" dirty="0" err="1"/>
              <a:t>pitaya</a:t>
            </a:r>
            <a:r>
              <a:rPr lang="en-US" dirty="0"/>
              <a:t>” is probably one kind of food since eating a food is the most fundamental semantic of “eat”. This enables context-aware conceptualization of </a:t>
            </a:r>
            <a:r>
              <a:rPr lang="en-US" dirty="0" err="1"/>
              <a:t>pitaya</a:t>
            </a:r>
            <a:r>
              <a:rPr lang="en-US" dirty="0"/>
              <a:t> to food concept. But by only knowing </a:t>
            </a:r>
            <a:r>
              <a:rPr lang="en-US" dirty="0" err="1"/>
              <a:t>pitaya’s</a:t>
            </a:r>
            <a:r>
              <a:rPr lang="en-US" dirty="0"/>
              <a:t> role is the “</a:t>
            </a:r>
            <a:r>
              <a:rPr lang="en-US" dirty="0" err="1"/>
              <a:t>ingestibles</a:t>
            </a:r>
            <a:r>
              <a:rPr lang="en-US" dirty="0"/>
              <a:t>”, traditional representations cannot tell if </a:t>
            </a:r>
            <a:r>
              <a:rPr lang="en-US" dirty="0" err="1"/>
              <a:t>pitaya</a:t>
            </a:r>
            <a:r>
              <a:rPr lang="en-US" dirty="0"/>
              <a:t> is food or meal.</a:t>
            </a:r>
          </a:p>
        </p:txBody>
      </p:sp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 descr="Marcador de posición de imagen izquierda">
            <a:extLst>
              <a:ext uri="{FF2B5EF4-FFF2-40B4-BE49-F238E27FC236}">
                <a16:creationId xmlns:a16="http://schemas.microsoft.com/office/drawing/2014/main" xmlns="" id="{FEA01CFE-4F0B-CC44-BFE2-2E561B199D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9" name="Marcador de posición de imagen 18" descr="Marcador de posición de la imagen inferior">
            <a:extLst>
              <a:ext uri="{FF2B5EF4-FFF2-40B4-BE49-F238E27FC236}">
                <a16:creationId xmlns:a16="http://schemas.microsoft.com/office/drawing/2014/main" xmlns="" id="{0E34C8FB-E520-F145-92A4-42863771C42F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Marcador de posición de imagen 16" descr="Marcador de posición de la imagen superior">
            <a:extLst>
              <a:ext uri="{FF2B5EF4-FFF2-40B4-BE49-F238E27FC236}">
                <a16:creationId xmlns:a16="http://schemas.microsoft.com/office/drawing/2014/main" xmlns="" id="{893F9275-F9D8-C846-B8BE-3571B6BA9792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s-ES" smtClean="0"/>
              <a:pPr rtl="0"/>
              <a:t>5</a:t>
            </a:fld>
            <a:endParaRPr lang="es-ES"/>
          </a:p>
        </p:txBody>
      </p:sp>
      <p:grpSp>
        <p:nvGrpSpPr>
          <p:cNvPr id="9" name="Grupo 8"/>
          <p:cNvGrpSpPr/>
          <p:nvPr/>
        </p:nvGrpSpPr>
        <p:grpSpPr>
          <a:xfrm>
            <a:off x="372107" y="581658"/>
            <a:ext cx="7427327" cy="5091585"/>
            <a:chOff x="372107" y="581658"/>
            <a:chExt cx="7427327" cy="5091585"/>
          </a:xfrm>
        </p:grpSpPr>
        <p:sp>
          <p:nvSpPr>
            <p:cNvPr id="10" name="Rectángulo 9"/>
            <p:cNvSpPr/>
            <p:nvPr/>
          </p:nvSpPr>
          <p:spPr>
            <a:xfrm>
              <a:off x="372107" y="1347374"/>
              <a:ext cx="3623086" cy="42624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372107" y="1507454"/>
              <a:ext cx="266165" cy="26616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372107" y="581658"/>
              <a:ext cx="3623086" cy="765716"/>
            </a:xfrm>
            <a:custGeom>
              <a:avLst/>
              <a:gdLst>
                <a:gd name="connsiteX0" fmla="*/ 0 w 3623086"/>
                <a:gd name="connsiteY0" fmla="*/ 0 h 765716"/>
                <a:gd name="connsiteX1" fmla="*/ 3623086 w 3623086"/>
                <a:gd name="connsiteY1" fmla="*/ 0 h 765716"/>
                <a:gd name="connsiteX2" fmla="*/ 3623086 w 3623086"/>
                <a:gd name="connsiteY2" fmla="*/ 765716 h 765716"/>
                <a:gd name="connsiteX3" fmla="*/ 0 w 3623086"/>
                <a:gd name="connsiteY3" fmla="*/ 765716 h 765716"/>
                <a:gd name="connsiteX4" fmla="*/ 0 w 3623086"/>
                <a:gd name="connsiteY4" fmla="*/ 0 h 76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3086" h="765716">
                  <a:moveTo>
                    <a:pt x="0" y="0"/>
                  </a:moveTo>
                  <a:lnTo>
                    <a:pt x="3623086" y="0"/>
                  </a:lnTo>
                  <a:lnTo>
                    <a:pt x="3623086" y="765716"/>
                  </a:lnTo>
                  <a:lnTo>
                    <a:pt x="0" y="765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List of packaging materials</a:t>
              </a:r>
              <a:endParaRPr lang="en-US" sz="2600" kern="1200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372107" y="2127877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bre 14"/>
            <p:cNvSpPr/>
            <p:nvPr/>
          </p:nvSpPr>
          <p:spPr>
            <a:xfrm>
              <a:off x="625724" y="1950748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Bag of</a:t>
              </a: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372107" y="2748293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 17"/>
            <p:cNvSpPr/>
            <p:nvPr/>
          </p:nvSpPr>
          <p:spPr>
            <a:xfrm>
              <a:off x="625724" y="2571164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Bar of</a:t>
              </a:r>
              <a:endParaRPr lang="en-US" sz="2200" kern="1200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372107" y="3368709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/>
            <p:cNvSpPr/>
            <p:nvPr/>
          </p:nvSpPr>
          <p:spPr>
            <a:xfrm>
              <a:off x="625724" y="3191580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Bottle of</a:t>
              </a:r>
              <a:endParaRPr lang="en-US" sz="2200" kern="1200" dirty="0"/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372107" y="3989125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orma libre 22"/>
            <p:cNvSpPr/>
            <p:nvPr/>
          </p:nvSpPr>
          <p:spPr>
            <a:xfrm>
              <a:off x="625724" y="3811996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Box of</a:t>
              </a:r>
              <a:endParaRPr lang="en-US" sz="2200" kern="1200" dirty="0"/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372107" y="4609541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orma libre 24"/>
            <p:cNvSpPr/>
            <p:nvPr/>
          </p:nvSpPr>
          <p:spPr>
            <a:xfrm>
              <a:off x="625724" y="4432412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Can of</a:t>
              </a:r>
              <a:endParaRPr lang="en-US" sz="2200" kern="1200" dirty="0"/>
            </a:p>
          </p:txBody>
        </p:sp>
        <p:sp>
          <p:nvSpPr>
            <p:cNvPr id="27" name="Forma libre 26"/>
            <p:cNvSpPr/>
            <p:nvPr/>
          </p:nvSpPr>
          <p:spPr>
            <a:xfrm>
              <a:off x="625724" y="5052828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4176348" y="1347374"/>
              <a:ext cx="3623086" cy="42624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ángulo 29"/>
            <p:cNvSpPr/>
            <p:nvPr/>
          </p:nvSpPr>
          <p:spPr>
            <a:xfrm>
              <a:off x="4176348" y="1507454"/>
              <a:ext cx="266165" cy="26616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orma libre 30"/>
            <p:cNvSpPr/>
            <p:nvPr/>
          </p:nvSpPr>
          <p:spPr>
            <a:xfrm>
              <a:off x="4176348" y="581658"/>
              <a:ext cx="3623086" cy="765716"/>
            </a:xfrm>
            <a:custGeom>
              <a:avLst/>
              <a:gdLst>
                <a:gd name="connsiteX0" fmla="*/ 0 w 3623086"/>
                <a:gd name="connsiteY0" fmla="*/ 0 h 765716"/>
                <a:gd name="connsiteX1" fmla="*/ 3623086 w 3623086"/>
                <a:gd name="connsiteY1" fmla="*/ 0 h 765716"/>
                <a:gd name="connsiteX2" fmla="*/ 3623086 w 3623086"/>
                <a:gd name="connsiteY2" fmla="*/ 765716 h 765716"/>
                <a:gd name="connsiteX3" fmla="*/ 0 w 3623086"/>
                <a:gd name="connsiteY3" fmla="*/ 765716 h 765716"/>
                <a:gd name="connsiteX4" fmla="*/ 0 w 3623086"/>
                <a:gd name="connsiteY4" fmla="*/ 0 h 76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3086" h="765716">
                  <a:moveTo>
                    <a:pt x="0" y="0"/>
                  </a:moveTo>
                  <a:lnTo>
                    <a:pt x="3623086" y="0"/>
                  </a:lnTo>
                  <a:lnTo>
                    <a:pt x="3623086" y="765716"/>
                  </a:lnTo>
                  <a:lnTo>
                    <a:pt x="0" y="765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Food items</a:t>
              </a:r>
              <a:endParaRPr lang="en-US" sz="2600" kern="1200" dirty="0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4176348" y="2127877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orma libre 32"/>
            <p:cNvSpPr/>
            <p:nvPr/>
          </p:nvSpPr>
          <p:spPr>
            <a:xfrm>
              <a:off x="4429964" y="1950748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Coke	</a:t>
              </a:r>
              <a:endParaRPr lang="en-US" sz="2200" kern="1200" dirty="0"/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4176348" y="2748293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orma libre 34"/>
            <p:cNvSpPr/>
            <p:nvPr/>
          </p:nvSpPr>
          <p:spPr>
            <a:xfrm>
              <a:off x="4429964" y="2571164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wine</a:t>
              </a:r>
              <a:endParaRPr lang="en-US" sz="2200" kern="1200" dirty="0"/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4176348" y="3368709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orma libre 36"/>
            <p:cNvSpPr/>
            <p:nvPr/>
          </p:nvSpPr>
          <p:spPr>
            <a:xfrm>
              <a:off x="4429964" y="3191580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chocolates</a:t>
              </a:r>
              <a:endParaRPr lang="en-US" sz="2200" kern="1200" dirty="0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4176348" y="3989125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orma libre 38"/>
            <p:cNvSpPr/>
            <p:nvPr/>
          </p:nvSpPr>
          <p:spPr>
            <a:xfrm>
              <a:off x="4429964" y="3811996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chocolate</a:t>
              </a:r>
              <a:endParaRPr lang="en-US" sz="2200" kern="1200" dirty="0"/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4176348" y="4609541"/>
              <a:ext cx="266158" cy="266158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Forma libre 40"/>
            <p:cNvSpPr/>
            <p:nvPr/>
          </p:nvSpPr>
          <p:spPr>
            <a:xfrm>
              <a:off x="4429964" y="4432412"/>
              <a:ext cx="3369470" cy="620415"/>
            </a:xfrm>
            <a:custGeom>
              <a:avLst/>
              <a:gdLst>
                <a:gd name="connsiteX0" fmla="*/ 0 w 3369470"/>
                <a:gd name="connsiteY0" fmla="*/ 0 h 620415"/>
                <a:gd name="connsiteX1" fmla="*/ 3369470 w 3369470"/>
                <a:gd name="connsiteY1" fmla="*/ 0 h 620415"/>
                <a:gd name="connsiteX2" fmla="*/ 3369470 w 3369470"/>
                <a:gd name="connsiteY2" fmla="*/ 620415 h 620415"/>
                <a:gd name="connsiteX3" fmla="*/ 0 w 3369470"/>
                <a:gd name="connsiteY3" fmla="*/ 620415 h 620415"/>
                <a:gd name="connsiteX4" fmla="*/ 0 w 3369470"/>
                <a:gd name="connsiteY4" fmla="*/ 0 h 62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470" h="620415">
                  <a:moveTo>
                    <a:pt x="0" y="0"/>
                  </a:moveTo>
                  <a:lnTo>
                    <a:pt x="3369470" y="0"/>
                  </a:lnTo>
                  <a:lnTo>
                    <a:pt x="3369470" y="620415"/>
                  </a:lnTo>
                  <a:lnTo>
                    <a:pt x="0" y="6204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peanuts</a:t>
              </a:r>
              <a:endParaRPr lang="en-US" sz="2200" kern="1200" dirty="0"/>
            </a:p>
          </p:txBody>
        </p:sp>
      </p:grpSp>
      <p:sp>
        <p:nvSpPr>
          <p:cNvPr id="42" name="Recortar y redondear rectángulo de esquina sencilla 41"/>
          <p:cNvSpPr/>
          <p:nvPr/>
        </p:nvSpPr>
        <p:spPr>
          <a:xfrm>
            <a:off x="783771" y="5229957"/>
            <a:ext cx="5573486" cy="1628044"/>
          </a:xfrm>
          <a:prstGeom prst="snipRoundRect">
            <a:avLst>
              <a:gd name="adj1" fmla="val 16667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u="sng" dirty="0" smtClean="0"/>
              <a:t>Activities: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section of create of your </a:t>
            </a:r>
            <a:r>
              <a:rPr lang="en-US" dirty="0" err="1" smtClean="0"/>
              <a:t>edmodo</a:t>
            </a:r>
            <a:r>
              <a:rPr lang="en-US" dirty="0" smtClean="0"/>
              <a:t> assignment; match the items given.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the link in the second slideshow in order to look for ten different verbs and indicate different forms of hem (5 idiom, 5 conceptualized).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ción de imagen 11" descr="Marcador de posición de imagen">
            <a:extLst>
              <a:ext uri="{FF2B5EF4-FFF2-40B4-BE49-F238E27FC236}">
                <a16:creationId xmlns:a16="http://schemas.microsoft.com/office/drawing/2014/main" xmlns="" id="{C4330FBA-FEA8-B941-8864-B3DEDDE8040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8" name="Cuadro de texto 37" descr="Énfasis en el bloque del título">
            <a:extLst>
              <a:ext uri="{FF2B5EF4-FFF2-40B4-BE49-F238E27FC236}">
                <a16:creationId xmlns:a16="http://schemas.microsoft.com/office/drawing/2014/main" xmlns="" id="{B231FB9C-F234-41D0-A4CE-8C29A5F2F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354303" y="3842399"/>
            <a:ext cx="846997" cy="2200275"/>
          </a:xfrm>
          <a:custGeom>
            <a:avLst/>
            <a:gdLst>
              <a:gd name="connsiteX0" fmla="*/ 99480 w 846997"/>
              <a:gd name="connsiteY0" fmla="*/ 0 h 2200275"/>
              <a:gd name="connsiteX1" fmla="*/ 846997 w 846997"/>
              <a:gd name="connsiteY1" fmla="*/ 0 h 2200275"/>
              <a:gd name="connsiteX2" fmla="*/ 846997 w 846997"/>
              <a:gd name="connsiteY2" fmla="*/ 2200275 h 2200275"/>
              <a:gd name="connsiteX3" fmla="*/ 99480 w 846997"/>
              <a:gd name="connsiteY3" fmla="*/ 2200275 h 2200275"/>
              <a:gd name="connsiteX4" fmla="*/ 0 w 846997"/>
              <a:gd name="connsiteY4" fmla="*/ 2099942 h 2200275"/>
              <a:gd name="connsiteX5" fmla="*/ 0 w 846997"/>
              <a:gd name="connsiteY5" fmla="*/ 100333 h 2200275"/>
              <a:gd name="connsiteX6" fmla="*/ 99480 w 846997"/>
              <a:gd name="connsiteY6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97" h="2200275">
                <a:moveTo>
                  <a:pt x="99480" y="0"/>
                </a:moveTo>
                <a:lnTo>
                  <a:pt x="846997" y="0"/>
                </a:lnTo>
                <a:lnTo>
                  <a:pt x="846997" y="2200275"/>
                </a:lnTo>
                <a:lnTo>
                  <a:pt x="99480" y="2200275"/>
                </a:lnTo>
                <a:cubicBezTo>
                  <a:pt x="44539" y="2200275"/>
                  <a:pt x="0" y="2155354"/>
                  <a:pt x="0" y="2099942"/>
                </a:cubicBezTo>
                <a:lnTo>
                  <a:pt x="0" y="100333"/>
                </a:lnTo>
                <a:cubicBezTo>
                  <a:pt x="0" y="44921"/>
                  <a:pt x="44539" y="0"/>
                  <a:pt x="99480" y="0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s-ES"/>
          </a:p>
        </p:txBody>
      </p:sp>
      <p:sp>
        <p:nvSpPr>
          <p:cNvPr id="35" name="Triángulo isósceles 34" descr="Sombra en el bloque del título">
            <a:extLst>
              <a:ext uri="{FF2B5EF4-FFF2-40B4-BE49-F238E27FC236}">
                <a16:creationId xmlns:a16="http://schemas.microsoft.com/office/drawing/2014/main" xmlns="" id="{FE193317-B8BD-46CA-B0A6-8A7511B08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1359065" y="5556894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2" name="Forma libre 5" descr="Bloque de énfasis sólido">
            <a:extLst>
              <a:ext uri="{FF2B5EF4-FFF2-40B4-BE49-F238E27FC236}">
                <a16:creationId xmlns:a16="http://schemas.microsoft.com/office/drawing/2014/main" xmlns="" id="{85E0D4E1-E389-4671-B0E7-165A10A054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257349" y="2355010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/>
          </a:p>
        </p:txBody>
      </p:sp>
      <p:sp>
        <p:nvSpPr>
          <p:cNvPr id="33" name="Forma libre 5" descr="Bloque de énfasis sin relleno">
            <a:extLst>
              <a:ext uri="{FF2B5EF4-FFF2-40B4-BE49-F238E27FC236}">
                <a16:creationId xmlns:a16="http://schemas.microsoft.com/office/drawing/2014/main" xmlns="" id="{8186FEAF-6E1E-4258-94C3-5C589D4B5A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/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xmlns="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endParaRPr lang="es-ES" dirty="0"/>
          </a:p>
        </p:txBody>
      </p:sp>
      <p:pic>
        <p:nvPicPr>
          <p:cNvPr id="8" name="Gráfico 7" descr="Usuario" title="Icono del nombre del moderador">
            <a:extLst>
              <a:ext uri="{FF2B5EF4-FFF2-40B4-BE49-F238E27FC236}">
                <a16:creationId xmlns:a16="http://schemas.microsoft.com/office/drawing/2014/main" xmlns="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78512" y="3859066"/>
            <a:ext cx="218900" cy="218900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ES" sz="1800" dirty="0" smtClean="0"/>
              <a:t>Miss Ruth Arango</a:t>
            </a:r>
            <a:endParaRPr lang="es-ES" sz="1800" dirty="0"/>
          </a:p>
        </p:txBody>
      </p:sp>
      <p:pic>
        <p:nvPicPr>
          <p:cNvPr id="10" name="Gráfico 9" descr="Smartphone" title="Icono del número de teléfono del moderador">
            <a:extLst>
              <a:ext uri="{FF2B5EF4-FFF2-40B4-BE49-F238E27FC236}">
                <a16:creationId xmlns:a16="http://schemas.microsoft.com/office/drawing/2014/main" xmlns="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678512" y="4223565"/>
            <a:ext cx="218900" cy="218900"/>
          </a:xfrm>
          <a:prstGeom prst="rect">
            <a:avLst/>
          </a:prstGeom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 sz="1800" dirty="0" smtClean="0"/>
              <a:t>87 14 14 02 41 </a:t>
            </a:r>
            <a:endParaRPr lang="es-ES" sz="1800" dirty="0"/>
          </a:p>
        </p:txBody>
      </p:sp>
      <p:pic>
        <p:nvPicPr>
          <p:cNvPr id="9" name="Gráfico 8" descr="Sobre" title="Icono del correo electrónico del moderador">
            <a:extLst>
              <a:ext uri="{FF2B5EF4-FFF2-40B4-BE49-F238E27FC236}">
                <a16:creationId xmlns:a16="http://schemas.microsoft.com/office/drawing/2014/main" xmlns="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678512" y="4615862"/>
            <a:ext cx="218900" cy="218900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s-ES" sz="1800" dirty="0" smtClean="0"/>
              <a:t>Ruth.arangoal@gmail.com</a:t>
            </a:r>
            <a:endParaRPr lang="es-ES" sz="1800" dirty="0"/>
          </a:p>
        </p:txBody>
      </p:sp>
      <p:pic>
        <p:nvPicPr>
          <p:cNvPr id="11" name="Gráfico 10" descr="Vínculo">
            <a:extLst>
              <a:ext uri="{FF2B5EF4-FFF2-40B4-BE49-F238E27FC236}">
                <a16:creationId xmlns:a16="http://schemas.microsoft.com/office/drawing/2014/main" xmlns="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661653" y="4942435"/>
            <a:ext cx="244786" cy="244786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xmlns="" id="{43DBE4D9-1044-49A3-ABD5-477041FF2B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s-ES" sz="1800" dirty="0" smtClean="0"/>
              <a:t>Rutharango.mex.tl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744_TF16411253.potx" id="{0B1A14E9-289E-449B-9BD5-2914559B1E1B}" vid="{515F3326-60D8-4ADD-A22D-1407135FFD3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  <ds:schemaRef ds:uri="http://purl.org/dc/dcmitype/"/>
    <ds:schemaRef ds:uri="fb0879af-3eba-417a-a55a-ffe6dcd6ca77"/>
    <ds:schemaRef ds:uri="6dc4bcd6-49db-4c07-9060-8acfc67cef9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geométrica</Template>
  <TotalTime>0</TotalTime>
  <Words>460</Words>
  <Application>Microsoft Office PowerPoint</Application>
  <PresentationFormat>Panorámica</PresentationFormat>
  <Paragraphs>63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Times New Roman</vt:lpstr>
      <vt:lpstr>Tema de Office</vt:lpstr>
      <vt:lpstr>Verb patterns</vt:lpstr>
      <vt:lpstr>How to Customize this Slide</vt:lpstr>
      <vt:lpstr>Linguistic model of a verb pattern</vt:lpstr>
      <vt:lpstr>Possible results:</vt:lpstr>
      <vt:lpstr>Presentación de PowerPoint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2020-04-20T01:55:24Z</dcterms:created>
  <dcterms:modified xsi:type="dcterms:W3CDTF">2020-04-20T03:20:52Z</dcterms:modified>
</cp:coreProperties>
</file>