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53764" y="2496792"/>
            <a:ext cx="8361229" cy="2098226"/>
          </a:xfrm>
        </p:spPr>
        <p:txBody>
          <a:bodyPr/>
          <a:lstStyle/>
          <a:p>
            <a:r>
              <a:rPr lang="en-US" sz="6000" dirty="0" smtClean="0"/>
              <a:t>Allophones and plosive sounds in consonants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3572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Allophones of plosive consonants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603420"/>
            <a:ext cx="9601200" cy="1204174"/>
          </a:xfrm>
        </p:spPr>
        <p:txBody>
          <a:bodyPr/>
          <a:lstStyle/>
          <a:p>
            <a:r>
              <a:rPr lang="en-US" dirty="0" smtClean="0"/>
              <a:t>Plosives are difficult consonants, they take more effort to articulate than other classes of consonants, this is because in the pronunciation of a plosive there is a complete obstruction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395210" y="2718515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1) Aspirated and </a:t>
            </a:r>
            <a:r>
              <a:rPr lang="en-US" dirty="0" err="1" smtClean="0"/>
              <a:t>unaspirated</a:t>
            </a:r>
            <a:r>
              <a:rPr lang="en-US" dirty="0" smtClean="0"/>
              <a:t> voiceless plosives (p, t, k)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382331" y="4151290"/>
            <a:ext cx="9601200" cy="17161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Aspiration is an interval of air heard between the end of the plosive: </a:t>
            </a:r>
          </a:p>
          <a:p>
            <a:pPr lvl="1"/>
            <a:r>
              <a:rPr lang="en-US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aspiration</a:t>
            </a:r>
            <a:r>
              <a:rPr lang="en-US" b="1" u="sng" dirty="0">
                <a:solidFill>
                  <a:srgbClr val="FFFF00"/>
                </a:solidFill>
              </a:rPr>
              <a:t> </a:t>
            </a:r>
            <a:r>
              <a:rPr lang="en-US" dirty="0" smtClean="0"/>
              <a:t>.- Voiceless plosives are strongly aspirated in initial stressed position. (</a:t>
            </a:r>
            <a:r>
              <a:rPr lang="en-US" dirty="0" err="1" smtClean="0"/>
              <a:t>Rememeber</a:t>
            </a:r>
            <a:r>
              <a:rPr lang="en-US" dirty="0" smtClean="0"/>
              <a:t> or check the rules for vowels)</a:t>
            </a:r>
          </a:p>
          <a:p>
            <a:pPr lvl="1"/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</a:t>
            </a:r>
            <a:r>
              <a:rPr lang="en-US" dirty="0" smtClean="0"/>
              <a:t>.- When /</a:t>
            </a:r>
            <a:r>
              <a:rPr lang="en-US" dirty="0" err="1" smtClean="0"/>
              <a:t>p,t,k</a:t>
            </a:r>
            <a:r>
              <a:rPr lang="en-US" dirty="0" smtClean="0"/>
              <a:t>,/ are preceded by /s/ or when they are followed by /l. r, w, j/</a:t>
            </a:r>
          </a:p>
          <a:p>
            <a:pPr lvl="1"/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Weak aspiration</a:t>
            </a:r>
            <a:r>
              <a:rPr lang="en-US" dirty="0" smtClean="0"/>
              <a:t>.- </a:t>
            </a:r>
            <a:r>
              <a:rPr lang="en-US" dirty="0" err="1" smtClean="0"/>
              <a:t>Voicelss</a:t>
            </a:r>
            <a:r>
              <a:rPr lang="en-US" dirty="0" smtClean="0"/>
              <a:t> plosives are weak aspired in unstressed syllables.</a:t>
            </a:r>
          </a:p>
        </p:txBody>
      </p:sp>
    </p:spTree>
    <p:extLst>
      <p:ext uri="{BB962C8B-B14F-4D97-AF65-F5344CB8AC3E}">
        <p14:creationId xmlns:p14="http://schemas.microsoft.com/office/powerpoint/2010/main" val="4238737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</a:t>
            </a:r>
            <a:r>
              <a:rPr lang="en-US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Devoicing of voiced plosives</a:t>
            </a:r>
            <a:endParaRPr lang="en-US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746697"/>
            <a:ext cx="9601200" cy="1307206"/>
          </a:xfrm>
        </p:spPr>
        <p:txBody>
          <a:bodyPr/>
          <a:lstStyle/>
          <a:p>
            <a:r>
              <a:rPr lang="en-US" dirty="0" smtClean="0"/>
              <a:t>Voiced plosives are /</a:t>
            </a:r>
            <a:r>
              <a:rPr lang="en-US" dirty="0" err="1" smtClean="0"/>
              <a:t>b.d.g</a:t>
            </a:r>
            <a:r>
              <a:rPr lang="en-US" dirty="0" smtClean="0"/>
              <a:t>/ when these consonants are in the final position AND followed by silence. For instance the phrase “a black </a:t>
            </a:r>
            <a:r>
              <a:rPr lang="en-US" dirty="0" err="1" smtClean="0"/>
              <a:t>bacg</a:t>
            </a:r>
            <a:r>
              <a:rPr lang="en-US" dirty="0" smtClean="0"/>
              <a:t>”, sounds something like “a black </a:t>
            </a:r>
            <a:r>
              <a:rPr lang="en-US" dirty="0" err="1" smtClean="0"/>
              <a:t>bak</a:t>
            </a:r>
            <a:r>
              <a:rPr lang="en-US" dirty="0" smtClean="0"/>
              <a:t>, that is the </a:t>
            </a:r>
            <a:r>
              <a:rPr lang="en-US" dirty="0" err="1" smtClean="0"/>
              <a:t>viced</a:t>
            </a:r>
            <a:r>
              <a:rPr lang="en-US" dirty="0" smtClean="0"/>
              <a:t> velar plosive /g/ sounds like a voiceless /k/</a:t>
            </a:r>
            <a:endParaRPr lang="en-U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395210" y="2731394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3) Non audible release of plosives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382331" y="3547591"/>
            <a:ext cx="9601200" cy="302063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plosive consonant is articulated in three stages:</a:t>
            </a:r>
          </a:p>
          <a:p>
            <a:pPr lvl="1"/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Closure stage </a:t>
            </a:r>
            <a:r>
              <a:rPr lang="en-US" dirty="0" smtClean="0"/>
              <a:t>.- the articulators are approaching.</a:t>
            </a:r>
          </a:p>
          <a:p>
            <a:pPr lvl="1"/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stage</a:t>
            </a:r>
            <a:r>
              <a:rPr lang="en-US" dirty="0" smtClean="0"/>
              <a:t>.- The articulator form a complete obstruction.</a:t>
            </a:r>
          </a:p>
          <a:p>
            <a:pPr lvl="1"/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Release stage</a:t>
            </a:r>
            <a:r>
              <a:rPr lang="en-US" dirty="0" smtClean="0"/>
              <a:t>.- The </a:t>
            </a:r>
            <a:r>
              <a:rPr lang="en-US" dirty="0" smtClean="0"/>
              <a:t>air is let out abruptly.</a:t>
            </a:r>
            <a:endParaRPr lang="en-US" dirty="0"/>
          </a:p>
          <a:p>
            <a:r>
              <a:rPr lang="en-US" dirty="0" smtClean="0"/>
              <a:t>So the third stage may be realized in different ways:</a:t>
            </a:r>
          </a:p>
          <a:p>
            <a:pPr lvl="1"/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Audible</a:t>
            </a:r>
            <a:r>
              <a:rPr lang="en-US" dirty="0" smtClean="0"/>
              <a:t>.- When the plosive is fully articulated and you can hear the sound without any problem.</a:t>
            </a:r>
          </a:p>
          <a:p>
            <a:pPr lvl="1"/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Unreleased</a:t>
            </a:r>
            <a:r>
              <a:rPr lang="en-US" dirty="0" smtClean="0"/>
              <a:t>.- When a plosive is followed by anther plosive or an affricate /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ʧ</a:t>
            </a:r>
            <a:r>
              <a:rPr lang="es-MX" dirty="0" smtClean="0"/>
              <a:t>, </a:t>
            </a:r>
            <a:r>
              <a:rPr lang="es-MX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ʤ</a:t>
            </a:r>
            <a:r>
              <a:rPr lang="es-MX" dirty="0" smtClean="0"/>
              <a:t>/,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first</a:t>
            </a:r>
            <a:r>
              <a:rPr lang="es-MX" dirty="0" smtClean="0"/>
              <a:t> </a:t>
            </a:r>
            <a:r>
              <a:rPr lang="es-MX" dirty="0" err="1" smtClean="0"/>
              <a:t>plosive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unreleased</a:t>
            </a:r>
            <a:r>
              <a:rPr lang="es-MX" dirty="0" smtClean="0"/>
              <a:t>,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means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don’t</a:t>
            </a:r>
            <a:r>
              <a:rPr lang="es-MX" dirty="0" smtClean="0"/>
              <a:t> </a:t>
            </a:r>
            <a:r>
              <a:rPr lang="es-MX" dirty="0" err="1" smtClean="0"/>
              <a:t>hear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released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first</a:t>
            </a:r>
            <a:r>
              <a:rPr lang="es-MX" dirty="0" smtClean="0"/>
              <a:t> </a:t>
            </a:r>
            <a:r>
              <a:rPr lang="es-MX" dirty="0" err="1" smtClean="0"/>
              <a:t>plosive</a:t>
            </a:r>
            <a:r>
              <a:rPr lang="es-MX" dirty="0" smtClean="0"/>
              <a:t>.</a:t>
            </a:r>
          </a:p>
          <a:p>
            <a:pPr lvl="1"/>
            <a:r>
              <a:rPr lang="es-MX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Nasal</a:t>
            </a:r>
            <a:r>
              <a:rPr lang="es-MX" dirty="0" smtClean="0"/>
              <a:t>.- </a:t>
            </a:r>
            <a:r>
              <a:rPr lang="es-MX" dirty="0" err="1" smtClean="0"/>
              <a:t>Released</a:t>
            </a:r>
            <a:r>
              <a:rPr lang="es-MX" dirty="0" smtClean="0"/>
              <a:t> </a:t>
            </a:r>
            <a:r>
              <a:rPr lang="es-MX" dirty="0" err="1" smtClean="0"/>
              <a:t>plosives</a:t>
            </a:r>
            <a:r>
              <a:rPr lang="es-MX" dirty="0" smtClean="0"/>
              <a:t> </a:t>
            </a:r>
            <a:r>
              <a:rPr lang="es-MX" dirty="0" err="1" smtClean="0"/>
              <a:t>take</a:t>
            </a:r>
            <a:r>
              <a:rPr lang="es-MX" dirty="0" smtClean="0"/>
              <a:t> place </a:t>
            </a:r>
            <a:r>
              <a:rPr lang="es-MX" dirty="0" err="1" smtClean="0"/>
              <a:t>when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plosive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followed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an</a:t>
            </a:r>
            <a:r>
              <a:rPr lang="es-MX" dirty="0" smtClean="0"/>
              <a:t> </a:t>
            </a:r>
            <a:r>
              <a:rPr lang="es-MX" dirty="0" err="1" smtClean="0"/>
              <a:t>homorganic</a:t>
            </a:r>
            <a:r>
              <a:rPr lang="es-MX" dirty="0" smtClean="0"/>
              <a:t> nasal </a:t>
            </a:r>
            <a:r>
              <a:rPr lang="es-MX" dirty="0" err="1" smtClean="0"/>
              <a:t>consonant</a:t>
            </a:r>
            <a:r>
              <a:rPr lang="es-MX" dirty="0"/>
              <a:t>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371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270998"/>
              </p:ext>
            </p:extLst>
          </p:nvPr>
        </p:nvGraphicFramePr>
        <p:xfrm>
          <a:off x="1371600" y="714375"/>
          <a:ext cx="9601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  <a:gridCol w="2400300"/>
                <a:gridCol w="2400300"/>
                <a:gridCol w="2400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Plosive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Plase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p,b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[m]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Bilabial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Cheampemnt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t,d</a:t>
                      </a:r>
                      <a:r>
                        <a:rPr lang="en-US" dirty="0" smtClean="0"/>
                        <a:t>,/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[n]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Alveolar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Written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k,g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[ɧ]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contenido 2"/>
          <p:cNvSpPr txBox="1">
            <a:spLocks/>
          </p:cNvSpPr>
          <p:nvPr/>
        </p:nvSpPr>
        <p:spPr>
          <a:xfrm>
            <a:off x="1382331" y="2543040"/>
            <a:ext cx="9601200" cy="3020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MX" dirty="0" smtClean="0"/>
              <a:t>Lateral reléase of </a:t>
            </a:r>
            <a:r>
              <a:rPr lang="es-MX" dirty="0" err="1" smtClean="0"/>
              <a:t>plosives</a:t>
            </a:r>
            <a:r>
              <a:rPr lang="es-MX" dirty="0" smtClean="0"/>
              <a:t>.-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produced</a:t>
            </a:r>
            <a:r>
              <a:rPr lang="es-MX" dirty="0" smtClean="0"/>
              <a:t> </a:t>
            </a:r>
            <a:r>
              <a:rPr lang="es-MX" dirty="0" err="1" smtClean="0"/>
              <a:t>laterally</a:t>
            </a:r>
            <a:r>
              <a:rPr lang="es-MX" dirty="0" smtClean="0"/>
              <a:t> </a:t>
            </a:r>
            <a:r>
              <a:rPr lang="es-MX" dirty="0" err="1" smtClean="0"/>
              <a:t>when</a:t>
            </a:r>
            <a:r>
              <a:rPr lang="es-MX" dirty="0" smtClean="0"/>
              <a:t> /t/ </a:t>
            </a:r>
            <a:r>
              <a:rPr lang="es-MX" dirty="0" err="1" smtClean="0"/>
              <a:t>or</a:t>
            </a:r>
            <a:r>
              <a:rPr lang="es-MX" dirty="0" smtClean="0"/>
              <a:t> /d/ are </a:t>
            </a:r>
            <a:r>
              <a:rPr lang="es-MX" dirty="0" err="1" smtClean="0"/>
              <a:t>followed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/l/.</a:t>
            </a:r>
          </a:p>
          <a:p>
            <a:pPr marL="0" indent="0">
              <a:buNone/>
            </a:pP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variants</a:t>
            </a:r>
            <a:r>
              <a:rPr lang="es-MX" dirty="0" smtClean="0"/>
              <a:t> in British and American English:</a:t>
            </a:r>
          </a:p>
          <a:p>
            <a:r>
              <a:rPr lang="es-MX" dirty="0" err="1" smtClean="0"/>
              <a:t>Glottal</a:t>
            </a:r>
            <a:r>
              <a:rPr lang="es-MX" dirty="0" smtClean="0"/>
              <a:t> stop.-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glottal</a:t>
            </a:r>
            <a:r>
              <a:rPr lang="es-MX" dirty="0" smtClean="0"/>
              <a:t> stop </a:t>
            </a:r>
            <a:r>
              <a:rPr lang="es-MX" dirty="0" err="1" smtClean="0"/>
              <a:t>ins</a:t>
            </a:r>
            <a:r>
              <a:rPr lang="es-MX" dirty="0" smtClean="0"/>
              <a:t> </a:t>
            </a:r>
            <a:r>
              <a:rPr lang="es-MX" dirty="0" err="1" smtClean="0"/>
              <a:t>represented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symbol [</a:t>
            </a:r>
            <a:r>
              <a:rPr lang="es-MX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ʡ</a:t>
            </a:r>
            <a:r>
              <a:rPr lang="es-MX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] </a:t>
            </a:r>
            <a:r>
              <a:rPr lang="es-MX" dirty="0" err="1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this</a:t>
            </a:r>
            <a:r>
              <a:rPr lang="es-MX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dirty="0" err="1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sound</a:t>
            </a:r>
            <a:r>
              <a:rPr lang="es-MX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dirty="0" err="1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is</a:t>
            </a:r>
            <a:r>
              <a:rPr lang="es-MX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es-MX" dirty="0" err="1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kind</a:t>
            </a:r>
            <a:r>
              <a:rPr lang="es-MX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of catch in </a:t>
            </a:r>
            <a:r>
              <a:rPr lang="es-MX" dirty="0" err="1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es-MX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dirty="0" err="1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troath</a:t>
            </a:r>
            <a:r>
              <a:rPr lang="es-MX" dirty="0" smtClean="0"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US" dirty="0"/>
          </a:p>
          <a:p>
            <a:r>
              <a:rPr lang="en-US" dirty="0" smtClean="0">
                <a:latin typeface="+mj-lt"/>
              </a:rPr>
              <a:t>TAP.- in American English, the alveolar plosive /</a:t>
            </a:r>
            <a:r>
              <a:rPr lang="en-US" dirty="0" err="1" smtClean="0">
                <a:latin typeface="+mj-lt"/>
              </a:rPr>
              <a:t>t,d</a:t>
            </a:r>
            <a:r>
              <a:rPr lang="en-US" dirty="0" smtClean="0">
                <a:latin typeface="+mj-lt"/>
              </a:rPr>
              <a:t>/ are replaced by an alveolar tap which is represented by the symbol [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ɾ] </a:t>
            </a:r>
            <a:r>
              <a:rPr lang="en-US" dirty="0" smtClean="0">
                <a:latin typeface="+mj-lt"/>
              </a:rPr>
              <a:t>For instance the word “Lady” will sound as “</a:t>
            </a:r>
            <a:r>
              <a:rPr lang="en-US" dirty="0" err="1" smtClean="0">
                <a:latin typeface="+mj-lt"/>
              </a:rPr>
              <a:t>lei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ɾɪ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”.</a:t>
            </a: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78315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55</TotalTime>
  <Words>441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 Unicode MS</vt:lpstr>
      <vt:lpstr>Franklin Gothic Book</vt:lpstr>
      <vt:lpstr>Crop</vt:lpstr>
      <vt:lpstr>Allophones and plosive sounds in consonants</vt:lpstr>
      <vt:lpstr>1) Allophones of plosive consonants</vt:lpstr>
      <vt:lpstr>3) Devoicing of voiced plosives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Allophones and plosive sounds in consonants</dc:title>
  <dc:creator>MR PARANGO</dc:creator>
  <cp:lastModifiedBy>MR PARANGO</cp:lastModifiedBy>
  <cp:revision>7</cp:revision>
  <dcterms:created xsi:type="dcterms:W3CDTF">2020-03-20T23:43:41Z</dcterms:created>
  <dcterms:modified xsi:type="dcterms:W3CDTF">2020-03-21T00:44:32Z</dcterms:modified>
</cp:coreProperties>
</file>